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56" r:id="rId2"/>
    <p:sldId id="345" r:id="rId3"/>
    <p:sldId id="362" r:id="rId4"/>
    <p:sldId id="363" r:id="rId5"/>
    <p:sldId id="344" r:id="rId6"/>
    <p:sldId id="346" r:id="rId7"/>
    <p:sldId id="347" r:id="rId8"/>
    <p:sldId id="350" r:id="rId9"/>
    <p:sldId id="348" r:id="rId10"/>
    <p:sldId id="349" r:id="rId11"/>
    <p:sldId id="352" r:id="rId12"/>
    <p:sldId id="351" r:id="rId13"/>
    <p:sldId id="354" r:id="rId14"/>
    <p:sldId id="353" r:id="rId15"/>
    <p:sldId id="355" r:id="rId16"/>
    <p:sldId id="356" r:id="rId17"/>
    <p:sldId id="357" r:id="rId18"/>
    <p:sldId id="358" r:id="rId19"/>
    <p:sldId id="364" r:id="rId20"/>
    <p:sldId id="359" r:id="rId21"/>
  </p:sldIdLst>
  <p:sldSz cx="12192000" cy="6858000"/>
  <p:notesSz cx="6735763" cy="98663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9" autoAdjust="0"/>
    <p:restoredTop sz="94660"/>
  </p:normalViewPr>
  <p:slideViewPr>
    <p:cSldViewPr snapToGrid="0">
      <p:cViewPr varScale="1">
        <p:scale>
          <a:sx n="79" d="100"/>
          <a:sy n="79" d="100"/>
        </p:scale>
        <p:origin x="691" y="72"/>
      </p:cViewPr>
      <p:guideLst/>
    </p:cSldViewPr>
  </p:slideViewPr>
  <p:notesTextViewPr>
    <p:cViewPr>
      <p:scale>
        <a:sx n="1" d="1"/>
        <a:sy n="1" d="1"/>
      </p:scale>
      <p:origin x="0" y="0"/>
    </p:cViewPr>
  </p:notesTextViewPr>
  <p:notesViewPr>
    <p:cSldViewPr snapToGrid="0">
      <p:cViewPr varScale="1">
        <p:scale>
          <a:sx n="82" d="100"/>
          <a:sy n="82" d="100"/>
        </p:scale>
        <p:origin x="398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C061F8DB-F214-442A-9377-7126CBECEC7F}" type="datetimeFigureOut">
              <a:rPr lang="es-ES" smtClean="0"/>
              <a:t>12/05/2023</a:t>
            </a:fld>
            <a:endParaRPr lang="es-ES"/>
          </a:p>
        </p:txBody>
      </p:sp>
      <p:sp>
        <p:nvSpPr>
          <p:cNvPr id="4" name="Marcador de pie de página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6C0E0EA-2FB5-4FEE-BFE4-80F71EABCFD4}" type="slidenum">
              <a:rPr lang="es-ES" smtClean="0"/>
              <a:t>‹Nº›</a:t>
            </a:fld>
            <a:endParaRPr lang="es-ES"/>
          </a:p>
        </p:txBody>
      </p:sp>
    </p:spTree>
    <p:extLst>
      <p:ext uri="{BB962C8B-B14F-4D97-AF65-F5344CB8AC3E}">
        <p14:creationId xmlns:p14="http://schemas.microsoft.com/office/powerpoint/2010/main" val="305079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AE062F9B-8D58-4DBD-BF91-CA61E7820A50}" type="datetimeFigureOut">
              <a:rPr lang="es-ES" smtClean="0"/>
              <a:t>12/05/2023</a:t>
            </a:fld>
            <a:endParaRPr lang="es-ES"/>
          </a:p>
        </p:txBody>
      </p:sp>
      <p:sp>
        <p:nvSpPr>
          <p:cNvPr id="4" name="Marcador de imagen d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3638ED57-39F7-4B06-88D6-A45231C5BD14}" type="slidenum">
              <a:rPr lang="es-ES" smtClean="0"/>
              <a:t>‹Nº›</a:t>
            </a:fld>
            <a:endParaRPr lang="es-ES"/>
          </a:p>
        </p:txBody>
      </p:sp>
    </p:spTree>
    <p:extLst>
      <p:ext uri="{BB962C8B-B14F-4D97-AF65-F5344CB8AC3E}">
        <p14:creationId xmlns:p14="http://schemas.microsoft.com/office/powerpoint/2010/main" val="109188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8" name="AutoShape 2" descr="CanalBiblos: blog de la Biblioteca de la Universidad Autónoma de Madrid:  Nuevo logotipo"/>
          <p:cNvSpPr>
            <a:spLocks noChangeAspect="1" noChangeArrowheads="1"/>
          </p:cNvSpPr>
          <p:nvPr/>
        </p:nvSpPr>
        <p:spPr bwMode="auto">
          <a:xfrm>
            <a:off x="207433" y="-144463"/>
            <a:ext cx="4064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sz="1800"/>
          </a:p>
        </p:txBody>
      </p:sp>
      <p:pic>
        <p:nvPicPr>
          <p:cNvPr id="11" name="Imagen 10"/>
          <p:cNvPicPr>
            <a:picLocks noChangeAspect="1"/>
          </p:cNvPicPr>
          <p:nvPr userDrawn="1"/>
        </p:nvPicPr>
        <p:blipFill>
          <a:blip r:embed="rId2"/>
          <a:stretch>
            <a:fillRect/>
          </a:stretch>
        </p:blipFill>
        <p:spPr>
          <a:xfrm>
            <a:off x="0" y="0"/>
            <a:ext cx="7535636" cy="6853485"/>
          </a:xfrm>
          <a:prstGeom prst="rect">
            <a:avLst/>
          </a:prstGeom>
        </p:spPr>
      </p:pic>
      <p:sp>
        <p:nvSpPr>
          <p:cNvPr id="16" name="Título 6"/>
          <p:cNvSpPr>
            <a:spLocks noGrp="1"/>
          </p:cNvSpPr>
          <p:nvPr>
            <p:ph type="ctrTitle"/>
          </p:nvPr>
        </p:nvSpPr>
        <p:spPr>
          <a:xfrm>
            <a:off x="7682592" y="1322614"/>
            <a:ext cx="3880834" cy="2219590"/>
          </a:xfrm>
        </p:spPr>
        <p:txBody>
          <a:bodyPr anchor="b"/>
          <a:lstStyle>
            <a:lvl1pPr algn="ctr">
              <a:defRPr lang="es-ES" sz="3600" b="1" dirty="0">
                <a:solidFill>
                  <a:srgbClr val="C00000"/>
                </a:solidFill>
                <a:latin typeface="+mj-lt"/>
                <a:ea typeface="+mj-ea"/>
                <a:cs typeface="+mj-cs"/>
              </a:defRPr>
            </a:lvl1pPr>
          </a:lstStyle>
          <a:p>
            <a:r>
              <a:rPr lang="es-ES" dirty="0"/>
              <a:t>Haga clic para modificar el estilo de título del patrón</a:t>
            </a:r>
          </a:p>
        </p:txBody>
      </p:sp>
      <p:sp>
        <p:nvSpPr>
          <p:cNvPr id="20" name="Marcador de texto 19"/>
          <p:cNvSpPr>
            <a:spLocks noGrp="1"/>
          </p:cNvSpPr>
          <p:nvPr>
            <p:ph type="body" sz="quarter" idx="11"/>
          </p:nvPr>
        </p:nvSpPr>
        <p:spPr>
          <a:xfrm>
            <a:off x="6972299" y="5551942"/>
            <a:ext cx="4591127" cy="661079"/>
          </a:xfrm>
        </p:spPr>
        <p:txBody>
          <a:bodyPr/>
          <a:lstStyle>
            <a:lvl1pPr marL="0" indent="0" algn="r">
              <a:lnSpc>
                <a:spcPct val="100000"/>
              </a:lnSpc>
              <a:spcBef>
                <a:spcPts val="0"/>
              </a:spcBef>
              <a:buNone/>
              <a:defRPr sz="1800">
                <a:latin typeface="+mj-lt"/>
              </a:defRPr>
            </a:lvl1pPr>
          </a:lstStyle>
          <a:p>
            <a:pPr lvl="0"/>
            <a:endParaRPr lang="es-ES" dirty="0"/>
          </a:p>
        </p:txBody>
      </p:sp>
    </p:spTree>
    <p:extLst>
      <p:ext uri="{BB962C8B-B14F-4D97-AF65-F5344CB8AC3E}">
        <p14:creationId xmlns:p14="http://schemas.microsoft.com/office/powerpoint/2010/main" val="15562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025467" y="334964"/>
            <a:ext cx="2768600" cy="5829072"/>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717551" y="334964"/>
            <a:ext cx="8104716" cy="5829072"/>
          </a:xfr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90446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30251" y="1053193"/>
            <a:ext cx="10800000" cy="5040000"/>
          </a:xfrm>
        </p:spPr>
        <p:txBody>
          <a:bodyPr/>
          <a:lstStyle>
            <a:lvl1pPr marL="342900" indent="-342900">
              <a:buClr>
                <a:schemeClr val="accent1"/>
              </a:buClr>
              <a:buFont typeface="Wingdings" panose="05000000000000000000" pitchFamily="2" charset="2"/>
              <a:buChar char="§"/>
              <a:defRPr sz="2000"/>
            </a:lvl1pPr>
            <a:lvl2pPr marL="361950" indent="-196850">
              <a:buClr>
                <a:srgbClr val="DF0000"/>
              </a:buClr>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1037775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857250" y="4406901"/>
            <a:ext cx="10469034" cy="1362075"/>
          </a:xfrm>
          <a:prstGeom prst="rect">
            <a:avLst/>
          </a:prstGeom>
        </p:spPr>
        <p:txBody>
          <a:bodyPr/>
          <a:lstStyle>
            <a:lvl1pPr algn="r">
              <a:defRPr sz="4000" b="1" cap="all">
                <a:solidFill>
                  <a:schemeClr val="tx1"/>
                </a:solidFill>
              </a:defRPr>
            </a:lvl1pPr>
          </a:lstStyle>
          <a:p>
            <a:r>
              <a:rPr lang="es-ES" dirty="0"/>
              <a:t>Haga clic para modificar el estilo de título del patrón</a:t>
            </a:r>
          </a:p>
        </p:txBody>
      </p:sp>
      <p:sp>
        <p:nvSpPr>
          <p:cNvPr id="3" name="2 Marcador de texto"/>
          <p:cNvSpPr>
            <a:spLocks noGrp="1"/>
          </p:cNvSpPr>
          <p:nvPr>
            <p:ph type="body" idx="1"/>
          </p:nvPr>
        </p:nvSpPr>
        <p:spPr>
          <a:xfrm>
            <a:off x="857250" y="2906713"/>
            <a:ext cx="10469034" cy="15001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dirty="0"/>
              <a:t>Haga clic para modificar el estilo de texto del patrón</a:t>
            </a:r>
          </a:p>
        </p:txBody>
      </p:sp>
    </p:spTree>
    <p:extLst>
      <p:ext uri="{BB962C8B-B14F-4D97-AF65-F5344CB8AC3E}">
        <p14:creationId xmlns:p14="http://schemas.microsoft.com/office/powerpoint/2010/main" val="1898674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5" name="3 Marcador de contenido"/>
          <p:cNvSpPr>
            <a:spLocks noGrp="1"/>
          </p:cNvSpPr>
          <p:nvPr>
            <p:ph sz="half" idx="10"/>
          </p:nvPr>
        </p:nvSpPr>
        <p:spPr>
          <a:xfrm>
            <a:off x="604157" y="1110471"/>
            <a:ext cx="5400000"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3 Marcador de contenido"/>
          <p:cNvSpPr>
            <a:spLocks noGrp="1"/>
          </p:cNvSpPr>
          <p:nvPr>
            <p:ph sz="half" idx="2"/>
          </p:nvPr>
        </p:nvSpPr>
        <p:spPr>
          <a:xfrm>
            <a:off x="6379249" y="1115871"/>
            <a:ext cx="5400000"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3488553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4157" y="1053193"/>
            <a:ext cx="5400000" cy="720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604157" y="1773193"/>
            <a:ext cx="5400000" cy="432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0" name="2 Marcador de texto"/>
          <p:cNvSpPr>
            <a:spLocks noGrp="1"/>
          </p:cNvSpPr>
          <p:nvPr>
            <p:ph type="body" idx="10"/>
          </p:nvPr>
        </p:nvSpPr>
        <p:spPr>
          <a:xfrm>
            <a:off x="6379250" y="1053193"/>
            <a:ext cx="5400000" cy="720000"/>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11" name="3 Marcador de contenido"/>
          <p:cNvSpPr>
            <a:spLocks noGrp="1"/>
          </p:cNvSpPr>
          <p:nvPr>
            <p:ph sz="half" idx="11"/>
          </p:nvPr>
        </p:nvSpPr>
        <p:spPr>
          <a:xfrm>
            <a:off x="6379250" y="1773193"/>
            <a:ext cx="5400000" cy="432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12"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1593026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4"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3933601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1136" y="1086164"/>
            <a:ext cx="4011084" cy="720000"/>
          </a:xfrm>
          <a:prstGeom prst="rect">
            <a:avLst/>
          </a:prstGeom>
        </p:spPr>
        <p:txBody>
          <a:bodyPr anchor="b"/>
          <a:lstStyle>
            <a:lvl1pPr algn="l">
              <a:defRPr sz="2000" b="1"/>
            </a:lvl1pPr>
          </a:lstStyle>
          <a:p>
            <a:r>
              <a:rPr lang="es-ES" dirty="0"/>
              <a:t>Haga clic para modificar el estilo de título del patrón</a:t>
            </a:r>
          </a:p>
        </p:txBody>
      </p:sp>
      <p:sp>
        <p:nvSpPr>
          <p:cNvPr id="3" name="2 Marcador de contenido"/>
          <p:cNvSpPr>
            <a:spLocks noGrp="1"/>
          </p:cNvSpPr>
          <p:nvPr>
            <p:ph idx="1"/>
          </p:nvPr>
        </p:nvSpPr>
        <p:spPr>
          <a:xfrm>
            <a:off x="4913690" y="1086164"/>
            <a:ext cx="6815667" cy="5040000"/>
          </a:xfrm>
        </p:spPr>
        <p:txBody>
          <a:bodyPr/>
          <a:lstStyle>
            <a:lvl1pPr marL="342900" indent="-342900">
              <a:buClr>
                <a:schemeClr val="accent1"/>
              </a:buClr>
              <a:buFont typeface="Wingdings" panose="05000000000000000000" pitchFamily="2" charset="2"/>
              <a:buChar char="§"/>
              <a:defRPr sz="2000"/>
            </a:lvl1pPr>
            <a:lvl2pPr marL="361950" indent="-196850">
              <a:buSzPct val="90000"/>
              <a:buFont typeface="Courier New" panose="02070309020205020404" pitchFamily="49" charset="0"/>
              <a:buChar char="o"/>
              <a:defRPr sz="1800"/>
            </a:lvl2pPr>
            <a:lvl3pPr marL="558800" indent="-195263">
              <a:buFont typeface="Arial" panose="020B0604020202020204" pitchFamily="34" charset="0"/>
              <a:buChar char="•"/>
              <a:defRPr sz="1600"/>
            </a:lvl3pPr>
            <a:lvl4pPr>
              <a:buClr>
                <a:schemeClr val="accent2"/>
              </a:buClr>
              <a:defRPr sz="1400"/>
            </a:lvl4pPr>
            <a:lvl5pPr>
              <a:buClr>
                <a:schemeClr val="accent2"/>
              </a:buClr>
              <a:defRPr sz="1400"/>
            </a:lvl5pPr>
            <a:lvl6pPr>
              <a:defRPr sz="2000"/>
            </a:lvl6pPr>
            <a:lvl7pPr>
              <a:defRPr sz="2000"/>
            </a:lvl7pPr>
            <a:lvl8pPr>
              <a:defRPr sz="2000"/>
            </a:lvl8pPr>
            <a:lvl9pPr>
              <a:defRPr sz="20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texto"/>
          <p:cNvSpPr>
            <a:spLocks noGrp="1"/>
          </p:cNvSpPr>
          <p:nvPr>
            <p:ph type="body" sz="half" idx="2"/>
          </p:nvPr>
        </p:nvSpPr>
        <p:spPr>
          <a:xfrm>
            <a:off x="601136" y="1806164"/>
            <a:ext cx="4011084" cy="4320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a:t>Haga clic para modificar el estilo de texto del patrón</a:t>
            </a:r>
          </a:p>
        </p:txBody>
      </p:sp>
    </p:spTree>
    <p:extLst>
      <p:ext uri="{BB962C8B-B14F-4D97-AF65-F5344CB8AC3E}">
        <p14:creationId xmlns:p14="http://schemas.microsoft.com/office/powerpoint/2010/main" val="52012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816429"/>
            <a:ext cx="7315200" cy="39111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7975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1 Título"/>
          <p:cNvSpPr>
            <a:spLocks noGrp="1"/>
          </p:cNvSpPr>
          <p:nvPr>
            <p:ph type="title"/>
          </p:nvPr>
        </p:nvSpPr>
        <p:spPr>
          <a:xfrm>
            <a:off x="604157" y="274638"/>
            <a:ext cx="11175093" cy="427491"/>
          </a:xfrm>
          <a:prstGeom prst="rect">
            <a:avLst/>
          </a:prstGeom>
        </p:spPr>
        <p:txBody>
          <a:bodyPr/>
          <a:lstStyle>
            <a:lvl1pPr>
              <a:defRPr/>
            </a:lvl1pPr>
          </a:lstStyle>
          <a:p>
            <a:r>
              <a:rPr lang="es-ES" dirty="0"/>
              <a:t>Haga clic para modificar el estilo de título del patrón</a:t>
            </a:r>
          </a:p>
        </p:txBody>
      </p:sp>
    </p:spTree>
    <p:extLst>
      <p:ext uri="{BB962C8B-B14F-4D97-AF65-F5344CB8AC3E}">
        <p14:creationId xmlns:p14="http://schemas.microsoft.com/office/powerpoint/2010/main" val="84905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301817" y="6483351"/>
            <a:ext cx="1151467" cy="138499"/>
          </a:xfrm>
          <a:prstGeom prst="rect">
            <a:avLst/>
          </a:prstGeom>
          <a:noFill/>
          <a:ln w="9525">
            <a:noFill/>
            <a:miter lim="800000"/>
            <a:headEnd/>
            <a:tailEnd/>
          </a:ln>
          <a:effectLst/>
        </p:spPr>
        <p:txBody>
          <a:bodyPr lIns="0" tIns="0" rIns="0" bIns="0">
            <a:spAutoFit/>
          </a:bodyPr>
          <a:lstStyle/>
          <a:p>
            <a:pPr algn="r" eaLnBrk="0" hangingPunct="0">
              <a:defRPr/>
            </a:pPr>
            <a:r>
              <a:rPr lang="es-ES_tradnl" sz="900" b="1">
                <a:solidFill>
                  <a:srgbClr val="DF0000"/>
                </a:solidFill>
                <a:cs typeface="+mn-cs"/>
              </a:rPr>
              <a:t> </a:t>
            </a:r>
            <a:fld id="{881A2DD1-4E1C-4A76-85C3-8DDAE3519B53}" type="slidenum">
              <a:rPr lang="es-ES_tradnl" sz="900" b="1">
                <a:solidFill>
                  <a:srgbClr val="DF0000"/>
                </a:solidFill>
                <a:cs typeface="+mn-cs"/>
              </a:rPr>
              <a:pPr algn="r" eaLnBrk="0" hangingPunct="0">
                <a:defRPr/>
              </a:pPr>
              <a:t>‹Nº›</a:t>
            </a:fld>
            <a:endParaRPr lang="es-ES_tradnl" sz="900" b="1">
              <a:solidFill>
                <a:srgbClr val="DF0000"/>
              </a:solidFill>
              <a:cs typeface="+mn-cs"/>
            </a:endParaRPr>
          </a:p>
        </p:txBody>
      </p:sp>
      <p:sp>
        <p:nvSpPr>
          <p:cNvPr id="1027" name="Rectangle 3"/>
          <p:cNvSpPr>
            <a:spLocks noGrp="1" noChangeArrowheads="1"/>
          </p:cNvSpPr>
          <p:nvPr>
            <p:ph type="body" idx="1"/>
          </p:nvPr>
        </p:nvSpPr>
        <p:spPr bwMode="auto">
          <a:xfrm>
            <a:off x="693964" y="1122816"/>
            <a:ext cx="10767787" cy="4540255"/>
          </a:xfrm>
          <a:prstGeom prst="rect">
            <a:avLst/>
          </a:prstGeom>
          <a:noFill/>
          <a:ln w="12700">
            <a:noFill/>
            <a:miter lim="800000"/>
            <a:headEnd/>
            <a:tailEnd/>
          </a:ln>
        </p:spPr>
        <p:txBody>
          <a:bodyPr vert="horz" wrap="square" lIns="46800" tIns="43200" rIns="46800" bIns="43200" numCol="1" anchor="t" anchorCtr="0" compatLnSpc="1">
            <a:prstTxWarp prst="textNoShape">
              <a:avLst/>
            </a:prstTxWarp>
          </a:bodyPr>
          <a:lstStyle/>
          <a:p>
            <a:pPr lvl="1"/>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text</a:t>
            </a:r>
            <a:r>
              <a:rPr lang="es-ES_tradnl" altLang="en-US" dirty="0"/>
              <a:t> </a:t>
            </a:r>
            <a:r>
              <a:rPr lang="es-ES_tradnl" altLang="en-US" dirty="0" err="1"/>
              <a:t>styles</a:t>
            </a:r>
            <a:endParaRPr lang="es-ES_tradnl" altLang="en-US" dirty="0"/>
          </a:p>
          <a:p>
            <a:pPr lvl="2"/>
            <a:r>
              <a:rPr lang="es-ES_tradnl" altLang="en-US" dirty="0" err="1"/>
              <a:t>Second</a:t>
            </a:r>
            <a:r>
              <a:rPr lang="es-ES_tradnl" altLang="en-US" dirty="0"/>
              <a:t> </a:t>
            </a:r>
            <a:r>
              <a:rPr lang="es-ES_tradnl" altLang="en-US" dirty="0" err="1"/>
              <a:t>level</a:t>
            </a:r>
            <a:endParaRPr lang="es-ES_tradnl" altLang="en-US" dirty="0"/>
          </a:p>
          <a:p>
            <a:pPr lvl="3"/>
            <a:r>
              <a:rPr lang="es-ES_tradnl" altLang="en-US" dirty="0" err="1"/>
              <a:t>Third</a:t>
            </a:r>
            <a:r>
              <a:rPr lang="es-ES_tradnl" altLang="en-US" dirty="0"/>
              <a:t> </a:t>
            </a:r>
            <a:r>
              <a:rPr lang="es-ES_tradnl" altLang="en-US" dirty="0" err="1"/>
              <a:t>level</a:t>
            </a:r>
            <a:endParaRPr lang="es-ES_tradnl" altLang="en-US" dirty="0"/>
          </a:p>
          <a:p>
            <a:pPr lvl="4"/>
            <a:r>
              <a:rPr lang="es-ES_tradnl" altLang="en-US" dirty="0" err="1"/>
              <a:t>Fourth</a:t>
            </a:r>
            <a:r>
              <a:rPr lang="es-ES_tradnl" altLang="en-US" dirty="0"/>
              <a:t> </a:t>
            </a:r>
            <a:r>
              <a:rPr lang="es-ES_tradnl" altLang="en-US" dirty="0" err="1"/>
              <a:t>level</a:t>
            </a:r>
            <a:endParaRPr lang="es-ES_tradnl" altLang="en-US" dirty="0"/>
          </a:p>
        </p:txBody>
      </p:sp>
      <p:sp>
        <p:nvSpPr>
          <p:cNvPr id="3077" name="Rectangle 5"/>
          <p:cNvSpPr>
            <a:spLocks noChangeArrowheads="1"/>
          </p:cNvSpPr>
          <p:nvPr/>
        </p:nvSpPr>
        <p:spPr bwMode="auto">
          <a:xfrm>
            <a:off x="0" y="1"/>
            <a:ext cx="12192000" cy="182563"/>
          </a:xfrm>
          <a:prstGeom prst="rect">
            <a:avLst/>
          </a:prstGeom>
          <a:solidFill>
            <a:srgbClr val="DF0000"/>
          </a:solidFill>
          <a:ln w="9525" algn="ctr">
            <a:noFill/>
            <a:miter lim="800000"/>
            <a:headEnd/>
            <a:tailEnd/>
          </a:ln>
          <a:effectLst/>
        </p:spPr>
        <p:txBody>
          <a:bodyPr wrap="none" anchor="ctr"/>
          <a:lstStyle/>
          <a:p>
            <a:pPr>
              <a:defRPr/>
            </a:pPr>
            <a:endParaRPr lang="es-ES" sz="1800">
              <a:cs typeface="+mn-cs"/>
            </a:endParaRPr>
          </a:p>
        </p:txBody>
      </p:sp>
      <p:sp>
        <p:nvSpPr>
          <p:cNvPr id="3079" name="Line 7"/>
          <p:cNvSpPr>
            <a:spLocks noChangeShapeType="1"/>
          </p:cNvSpPr>
          <p:nvPr/>
        </p:nvSpPr>
        <p:spPr bwMode="auto">
          <a:xfrm>
            <a:off x="281518" y="695325"/>
            <a:ext cx="11722100" cy="0"/>
          </a:xfrm>
          <a:prstGeom prst="line">
            <a:avLst/>
          </a:prstGeom>
          <a:noFill/>
          <a:ln w="28575">
            <a:solidFill>
              <a:srgbClr val="969696"/>
            </a:solidFill>
            <a:round/>
            <a:headEnd/>
            <a:tailEnd/>
          </a:ln>
          <a:effectLst/>
        </p:spPr>
        <p:txBody>
          <a:bodyPr lIns="0" tIns="0" rIns="0" bIns="0" anchor="ctr"/>
          <a:lstStyle/>
          <a:p>
            <a:pPr>
              <a:defRPr/>
            </a:pPr>
            <a:endParaRPr lang="es-ES" sz="1800">
              <a:cs typeface="+mn-cs"/>
            </a:endParaRPr>
          </a:p>
        </p:txBody>
      </p:sp>
      <p:pic>
        <p:nvPicPr>
          <p:cNvPr id="1031" name="Picture 9" descr="LOGO IDIPAZ_PRESENTACIÓN"/>
          <p:cNvPicPr>
            <a:picLocks noChangeAspect="1" noChangeArrowheads="1"/>
          </p:cNvPicPr>
          <p:nvPr/>
        </p:nvPicPr>
        <p:blipFill>
          <a:blip r:embed="rId12" cstate="print"/>
          <a:srcRect/>
          <a:stretch>
            <a:fillRect/>
          </a:stretch>
        </p:blipFill>
        <p:spPr bwMode="auto">
          <a:xfrm>
            <a:off x="5551713" y="6278950"/>
            <a:ext cx="1052287" cy="342900"/>
          </a:xfrm>
          <a:prstGeom prst="rect">
            <a:avLst/>
          </a:prstGeom>
          <a:noFill/>
          <a:ln w="9525">
            <a:noFill/>
            <a:miter lim="800000"/>
            <a:headEnd/>
            <a:tailEnd/>
          </a:ln>
        </p:spPr>
      </p:pic>
      <p:sp>
        <p:nvSpPr>
          <p:cNvPr id="9" name="Rectangle 4"/>
          <p:cNvSpPr>
            <a:spLocks noGrp="1" noChangeArrowheads="1"/>
          </p:cNvSpPr>
          <p:nvPr>
            <p:ph type="title"/>
          </p:nvPr>
        </p:nvSpPr>
        <p:spPr bwMode="auto">
          <a:xfrm>
            <a:off x="721784" y="282576"/>
            <a:ext cx="11057467" cy="412749"/>
          </a:xfrm>
          <a:prstGeom prst="rect">
            <a:avLst/>
          </a:prstGeom>
          <a:noFill/>
          <a:ln w="12700">
            <a:noFill/>
            <a:miter lim="800000"/>
            <a:headEnd/>
            <a:tailEnd/>
          </a:ln>
        </p:spPr>
        <p:txBody>
          <a:bodyPr vert="horz" wrap="square" lIns="45720" tIns="44450" rIns="45720" bIns="44450" numCol="1" anchor="t" anchorCtr="0" compatLnSpc="1">
            <a:prstTxWarp prst="textNoShape">
              <a:avLst/>
            </a:prstTxWarp>
          </a:bodyPr>
          <a:lstStyle/>
          <a:p>
            <a:pPr lvl="0"/>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Title</a:t>
            </a:r>
            <a:r>
              <a:rPr lang="es-ES_tradnl" altLang="en-US" dirty="0"/>
              <a:t> Style</a:t>
            </a:r>
          </a:p>
        </p:txBody>
      </p:sp>
    </p:spTree>
    <p:extLst>
      <p:ext uri="{BB962C8B-B14F-4D97-AF65-F5344CB8AC3E}">
        <p14:creationId xmlns:p14="http://schemas.microsoft.com/office/powerpoint/2010/main" val="3840079765"/>
      </p:ext>
    </p:extLst>
  </p:cSld>
  <p:clrMap bg1="lt1" tx1="dk1" bg2="lt2" tx2="dk2" accent1="accent1" accent2="accent2" accent3="accent3" accent4="accent4" accent5="accent5" accent6="accent6" hlink="hlink" folHlink="folHlink"/>
  <p:sldLayoutIdLst>
    <p:sldLayoutId id="2147483674"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Lst>
  <p:txStyles>
    <p:titleStyle>
      <a:lvl1pPr algn="l" rtl="0" eaLnBrk="0" fontAlgn="base" hangingPunct="0">
        <a:spcBef>
          <a:spcPct val="0"/>
        </a:spcBef>
        <a:spcAft>
          <a:spcPct val="0"/>
        </a:spcAft>
        <a:buClr>
          <a:schemeClr val="tx1"/>
        </a:buClr>
        <a:defRPr sz="2400" b="1">
          <a:solidFill>
            <a:srgbClr val="010000"/>
          </a:solidFill>
          <a:latin typeface="+mj-lt"/>
          <a:ea typeface="+mj-ea"/>
          <a:cs typeface="+mj-cs"/>
        </a:defRPr>
      </a:lvl1pPr>
      <a:lvl2pPr algn="l" rtl="0" eaLnBrk="0" fontAlgn="base" hangingPunct="0">
        <a:spcBef>
          <a:spcPct val="0"/>
        </a:spcBef>
        <a:spcAft>
          <a:spcPct val="0"/>
        </a:spcAft>
        <a:buClr>
          <a:schemeClr val="tx1"/>
        </a:buClr>
        <a:defRPr sz="4400" b="1">
          <a:solidFill>
            <a:srgbClr val="010000"/>
          </a:solidFill>
          <a:latin typeface="Gill Sans MT" pitchFamily="34" charset="0"/>
        </a:defRPr>
      </a:lvl2pPr>
      <a:lvl3pPr algn="l" rtl="0" eaLnBrk="0" fontAlgn="base" hangingPunct="0">
        <a:spcBef>
          <a:spcPct val="0"/>
        </a:spcBef>
        <a:spcAft>
          <a:spcPct val="0"/>
        </a:spcAft>
        <a:buClr>
          <a:schemeClr val="tx1"/>
        </a:buClr>
        <a:defRPr sz="4400" b="1">
          <a:solidFill>
            <a:srgbClr val="010000"/>
          </a:solidFill>
          <a:latin typeface="Gill Sans MT" pitchFamily="34" charset="0"/>
        </a:defRPr>
      </a:lvl3pPr>
      <a:lvl4pPr algn="l" rtl="0" eaLnBrk="0" fontAlgn="base" hangingPunct="0">
        <a:spcBef>
          <a:spcPct val="0"/>
        </a:spcBef>
        <a:spcAft>
          <a:spcPct val="0"/>
        </a:spcAft>
        <a:buClr>
          <a:schemeClr val="tx1"/>
        </a:buClr>
        <a:defRPr sz="4400" b="1">
          <a:solidFill>
            <a:srgbClr val="010000"/>
          </a:solidFill>
          <a:latin typeface="Gill Sans MT" pitchFamily="34" charset="0"/>
        </a:defRPr>
      </a:lvl4pPr>
      <a:lvl5pPr algn="l" rtl="0" eaLnBrk="0" fontAlgn="base" hangingPunct="0">
        <a:spcBef>
          <a:spcPct val="0"/>
        </a:spcBef>
        <a:spcAft>
          <a:spcPct val="0"/>
        </a:spcAft>
        <a:buClr>
          <a:schemeClr val="tx1"/>
        </a:buClr>
        <a:defRPr sz="4400" b="1">
          <a:solidFill>
            <a:srgbClr val="010000"/>
          </a:solidFill>
          <a:latin typeface="Gill Sans MT" pitchFamily="34" charset="0"/>
        </a:defRPr>
      </a:lvl5pPr>
      <a:lvl6pPr marL="457200" algn="l" rtl="0" fontAlgn="base">
        <a:spcBef>
          <a:spcPct val="0"/>
        </a:spcBef>
        <a:spcAft>
          <a:spcPct val="0"/>
        </a:spcAft>
        <a:buClr>
          <a:schemeClr val="tx1"/>
        </a:buClr>
        <a:defRPr b="1">
          <a:solidFill>
            <a:srgbClr val="010000"/>
          </a:solidFill>
          <a:latin typeface="Gill Sans MT" pitchFamily="34" charset="0"/>
        </a:defRPr>
      </a:lvl6pPr>
      <a:lvl7pPr marL="914400" algn="l" rtl="0" fontAlgn="base">
        <a:spcBef>
          <a:spcPct val="0"/>
        </a:spcBef>
        <a:spcAft>
          <a:spcPct val="0"/>
        </a:spcAft>
        <a:buClr>
          <a:schemeClr val="tx1"/>
        </a:buClr>
        <a:defRPr b="1">
          <a:solidFill>
            <a:srgbClr val="010000"/>
          </a:solidFill>
          <a:latin typeface="Gill Sans MT" pitchFamily="34" charset="0"/>
        </a:defRPr>
      </a:lvl7pPr>
      <a:lvl8pPr marL="1371600" algn="l" rtl="0" fontAlgn="base">
        <a:spcBef>
          <a:spcPct val="0"/>
        </a:spcBef>
        <a:spcAft>
          <a:spcPct val="0"/>
        </a:spcAft>
        <a:buClr>
          <a:schemeClr val="tx1"/>
        </a:buClr>
        <a:defRPr b="1">
          <a:solidFill>
            <a:srgbClr val="010000"/>
          </a:solidFill>
          <a:latin typeface="Gill Sans MT" pitchFamily="34" charset="0"/>
        </a:defRPr>
      </a:lvl8pPr>
      <a:lvl9pPr marL="1828800" algn="l" rtl="0" fontAlgn="base">
        <a:spcBef>
          <a:spcPct val="0"/>
        </a:spcBef>
        <a:spcAft>
          <a:spcPct val="0"/>
        </a:spcAft>
        <a:buClr>
          <a:schemeClr val="tx1"/>
        </a:buClr>
        <a:defRPr b="1">
          <a:solidFill>
            <a:srgbClr val="010000"/>
          </a:solidFill>
          <a:latin typeface="Gill Sans MT" pitchFamily="34" charset="0"/>
        </a:defRPr>
      </a:lvl9pPr>
    </p:titleStyle>
    <p:bodyStyle>
      <a:lvl1pPr marL="342900" indent="-342900" algn="l" rtl="0" eaLnBrk="0" fontAlgn="base" hangingPunct="0">
        <a:lnSpc>
          <a:spcPct val="110000"/>
        </a:lnSpc>
        <a:spcBef>
          <a:spcPct val="60000"/>
        </a:spcBef>
        <a:spcAft>
          <a:spcPct val="0"/>
        </a:spcAft>
        <a:buClr>
          <a:srgbClr val="00659C"/>
        </a:buClr>
        <a:buChar char="•"/>
        <a:defRPr sz="1400">
          <a:solidFill>
            <a:schemeClr val="tx1"/>
          </a:solidFill>
          <a:latin typeface="+mn-lt"/>
          <a:ea typeface="+mn-ea"/>
          <a:cs typeface="+mn-cs"/>
        </a:defRPr>
      </a:lvl1pPr>
      <a:lvl2pPr marL="361950" indent="-196850" algn="l" rtl="0" eaLnBrk="0" fontAlgn="base" hangingPunct="0">
        <a:lnSpc>
          <a:spcPct val="110000"/>
        </a:lnSpc>
        <a:spcBef>
          <a:spcPct val="60000"/>
        </a:spcBef>
        <a:spcAft>
          <a:spcPct val="0"/>
        </a:spcAft>
        <a:buClr>
          <a:schemeClr val="accent1"/>
        </a:buClr>
        <a:buSzPct val="100000"/>
        <a:buFont typeface="Wingdings" pitchFamily="2" charset="2"/>
        <a:buChar char="§"/>
        <a:defRPr sz="1800">
          <a:solidFill>
            <a:srgbClr val="4D4D4D"/>
          </a:solidFill>
          <a:latin typeface="+mj-lt"/>
        </a:defRPr>
      </a:lvl2pPr>
      <a:lvl3pPr marL="558800" indent="-195263" algn="l" rtl="0" eaLnBrk="0" fontAlgn="base" hangingPunct="0">
        <a:lnSpc>
          <a:spcPct val="110000"/>
        </a:lnSpc>
        <a:spcBef>
          <a:spcPct val="60000"/>
        </a:spcBef>
        <a:spcAft>
          <a:spcPct val="0"/>
        </a:spcAft>
        <a:buClr>
          <a:srgbClr val="DF0000"/>
        </a:buClr>
        <a:buFont typeface="Wingdings" pitchFamily="2" charset="2"/>
        <a:buChar char="§"/>
        <a:defRPr sz="1600">
          <a:solidFill>
            <a:srgbClr val="4D4D4D"/>
          </a:solidFill>
          <a:latin typeface="+mj-lt"/>
        </a:defRPr>
      </a:lvl3pPr>
      <a:lvl4pPr marL="728663" indent="-168275" algn="l" rtl="0" eaLnBrk="0" fontAlgn="base" hangingPunct="0">
        <a:lnSpc>
          <a:spcPct val="110000"/>
        </a:lnSpc>
        <a:spcBef>
          <a:spcPct val="60000"/>
        </a:spcBef>
        <a:spcAft>
          <a:spcPct val="0"/>
        </a:spcAft>
        <a:buClr>
          <a:srgbClr val="DF0000"/>
        </a:buClr>
        <a:buChar char="-"/>
        <a:defRPr sz="1400">
          <a:solidFill>
            <a:srgbClr val="4D4D4D"/>
          </a:solidFill>
          <a:latin typeface="+mj-lt"/>
        </a:defRPr>
      </a:lvl4pPr>
      <a:lvl5pPr marL="900113" indent="-169863" algn="l" rtl="0" eaLnBrk="0" fontAlgn="base" hangingPunct="0">
        <a:lnSpc>
          <a:spcPct val="110000"/>
        </a:lnSpc>
        <a:spcBef>
          <a:spcPct val="60000"/>
        </a:spcBef>
        <a:spcAft>
          <a:spcPct val="0"/>
        </a:spcAft>
        <a:buClr>
          <a:srgbClr val="DF0000"/>
        </a:buClr>
        <a:buChar char="-"/>
        <a:defRPr sz="1400">
          <a:solidFill>
            <a:srgbClr val="4D4D4D"/>
          </a:solidFill>
          <a:latin typeface="+mj-lt"/>
        </a:defRPr>
      </a:lvl5pPr>
      <a:lvl6pPr marL="1357313" indent="-169863" algn="l" rtl="0" fontAlgn="base">
        <a:lnSpc>
          <a:spcPct val="110000"/>
        </a:lnSpc>
        <a:spcBef>
          <a:spcPct val="60000"/>
        </a:spcBef>
        <a:spcAft>
          <a:spcPct val="0"/>
        </a:spcAft>
        <a:buClr>
          <a:srgbClr val="DF0000"/>
        </a:buClr>
        <a:buChar char="-"/>
        <a:defRPr sz="1400">
          <a:solidFill>
            <a:srgbClr val="4D4D4D"/>
          </a:solidFill>
          <a:latin typeface="+mj-lt"/>
        </a:defRPr>
      </a:lvl6pPr>
      <a:lvl7pPr marL="1814513" indent="-169863" algn="l" rtl="0" fontAlgn="base">
        <a:lnSpc>
          <a:spcPct val="110000"/>
        </a:lnSpc>
        <a:spcBef>
          <a:spcPct val="60000"/>
        </a:spcBef>
        <a:spcAft>
          <a:spcPct val="0"/>
        </a:spcAft>
        <a:buClr>
          <a:srgbClr val="DF0000"/>
        </a:buClr>
        <a:buChar char="-"/>
        <a:defRPr sz="1400">
          <a:solidFill>
            <a:srgbClr val="4D4D4D"/>
          </a:solidFill>
          <a:latin typeface="+mj-lt"/>
        </a:defRPr>
      </a:lvl7pPr>
      <a:lvl8pPr marL="2271713" indent="-169863" algn="l" rtl="0" fontAlgn="base">
        <a:lnSpc>
          <a:spcPct val="110000"/>
        </a:lnSpc>
        <a:spcBef>
          <a:spcPct val="60000"/>
        </a:spcBef>
        <a:spcAft>
          <a:spcPct val="0"/>
        </a:spcAft>
        <a:buClr>
          <a:srgbClr val="DF0000"/>
        </a:buClr>
        <a:buChar char="-"/>
        <a:defRPr sz="1400">
          <a:solidFill>
            <a:srgbClr val="4D4D4D"/>
          </a:solidFill>
          <a:latin typeface="+mj-lt"/>
        </a:defRPr>
      </a:lvl8pPr>
      <a:lvl9pPr marL="2728913" indent="-169863" algn="l" rtl="0" fontAlgn="base">
        <a:lnSpc>
          <a:spcPct val="110000"/>
        </a:lnSpc>
        <a:spcBef>
          <a:spcPct val="60000"/>
        </a:spcBef>
        <a:spcAft>
          <a:spcPct val="0"/>
        </a:spcAft>
        <a:buClr>
          <a:srgbClr val="DF0000"/>
        </a:buClr>
        <a:buChar char="-"/>
        <a:defRPr sz="1400">
          <a:solidFill>
            <a:srgbClr val="4D4D4D"/>
          </a:solidFill>
          <a:latin typeface="+mj-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422204" y="1721447"/>
            <a:ext cx="4685971" cy="3152109"/>
          </a:xfrm>
        </p:spPr>
        <p:txBody>
          <a:bodyPr/>
          <a:lstStyle/>
          <a:p>
            <a:br>
              <a:rPr lang="es-ES" dirty="0"/>
            </a:br>
            <a:r>
              <a:rPr lang="es-ES" sz="1800" dirty="0">
                <a:solidFill>
                  <a:schemeClr val="tx2"/>
                </a:solidFill>
              </a:rPr>
              <a:t>Sesión formativa 2/2023</a:t>
            </a:r>
            <a:br>
              <a:rPr lang="es-ES" sz="1800" dirty="0">
                <a:solidFill>
                  <a:schemeClr val="tx2"/>
                </a:solidFill>
              </a:rPr>
            </a:br>
            <a:r>
              <a:rPr lang="es-ES" sz="1800" dirty="0">
                <a:solidFill>
                  <a:schemeClr val="tx2"/>
                </a:solidFill>
              </a:rPr>
              <a:t>24 abril 2023</a:t>
            </a:r>
            <a:br>
              <a:rPr lang="es-ES" sz="1800" dirty="0">
                <a:solidFill>
                  <a:schemeClr val="tx2"/>
                </a:solidFill>
              </a:rPr>
            </a:br>
            <a:br>
              <a:rPr lang="es-ES" dirty="0"/>
            </a:br>
            <a:r>
              <a:rPr lang="es-ES" dirty="0"/>
              <a:t>12 Meses, 12 Causas</a:t>
            </a:r>
            <a:br>
              <a:rPr lang="es-ES" dirty="0"/>
            </a:br>
            <a:r>
              <a:rPr lang="es-ES" sz="2400" dirty="0"/>
              <a:t>El siguiente ciclo del Sistema Integrado de Gestión</a:t>
            </a:r>
            <a:br>
              <a:rPr lang="es-ES" sz="2400" dirty="0"/>
            </a:br>
            <a:r>
              <a:rPr lang="es-ES" sz="2400" dirty="0"/>
              <a:t>(SIG) del IdiPAZ</a:t>
            </a:r>
          </a:p>
        </p:txBody>
      </p:sp>
      <p:sp>
        <p:nvSpPr>
          <p:cNvPr id="3" name="Marcador de texto 2"/>
          <p:cNvSpPr>
            <a:spLocks noGrp="1"/>
          </p:cNvSpPr>
          <p:nvPr>
            <p:ph type="body" sz="quarter" idx="11"/>
          </p:nvPr>
        </p:nvSpPr>
        <p:spPr>
          <a:xfrm>
            <a:off x="5728997" y="5551942"/>
            <a:ext cx="5834430" cy="661079"/>
          </a:xfrm>
        </p:spPr>
        <p:txBody>
          <a:bodyPr/>
          <a:lstStyle/>
          <a:p>
            <a:pPr algn="r"/>
            <a:r>
              <a:rPr lang="es-ES" dirty="0">
                <a:solidFill>
                  <a:schemeClr val="bg1">
                    <a:lumMod val="50000"/>
                  </a:schemeClr>
                </a:solidFill>
              </a:rPr>
              <a:t>José Jonay Ojeda Feo</a:t>
            </a:r>
          </a:p>
          <a:p>
            <a:pPr algn="r"/>
            <a:r>
              <a:rPr lang="es-ES" dirty="0">
                <a:solidFill>
                  <a:schemeClr val="bg1">
                    <a:lumMod val="50000"/>
                  </a:schemeClr>
                </a:solidFill>
                <a:latin typeface="+mj-lt"/>
              </a:rPr>
              <a:t>Begoña Pérez Encinas</a:t>
            </a:r>
          </a:p>
          <a:p>
            <a:pPr algn="r"/>
            <a:r>
              <a:rPr lang="es-ES" dirty="0">
                <a:solidFill>
                  <a:schemeClr val="bg1">
                    <a:lumMod val="50000"/>
                  </a:schemeClr>
                </a:solidFill>
              </a:rPr>
              <a:t>Irene Montero Morales</a:t>
            </a:r>
            <a:endParaRPr lang="es-ES" dirty="0">
              <a:solidFill>
                <a:schemeClr val="bg1">
                  <a:lumMod val="50000"/>
                </a:schemeClr>
              </a:solidFill>
              <a:latin typeface="+mj-lt"/>
            </a:endParaRPr>
          </a:p>
          <a:p>
            <a:endParaRPr lang="es-ES"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6956" y="508947"/>
            <a:ext cx="1926470" cy="953010"/>
          </a:xfrm>
          <a:prstGeom prst="rect">
            <a:avLst/>
          </a:prstGeom>
        </p:spPr>
      </p:pic>
    </p:spTree>
    <p:extLst>
      <p:ext uri="{BB962C8B-B14F-4D97-AF65-F5344CB8AC3E}">
        <p14:creationId xmlns:p14="http://schemas.microsoft.com/office/powerpoint/2010/main" val="1034557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9B545-0268-FEB9-B55E-F6B6A48F4F0D}"/>
              </a:ext>
            </a:extLst>
          </p:cNvPr>
          <p:cNvSpPr>
            <a:spLocks noGrp="1"/>
          </p:cNvSpPr>
          <p:nvPr>
            <p:ph type="title"/>
          </p:nvPr>
        </p:nvSpPr>
        <p:spPr/>
        <p:txBody>
          <a:bodyPr/>
          <a:lstStyle/>
          <a:p>
            <a:r>
              <a:rPr lang="es-ES" dirty="0"/>
              <a:t>Matriz Partes Interesadas</a:t>
            </a:r>
          </a:p>
        </p:txBody>
      </p:sp>
      <p:sp>
        <p:nvSpPr>
          <p:cNvPr id="3" name="CuadroTexto 2">
            <a:extLst>
              <a:ext uri="{FF2B5EF4-FFF2-40B4-BE49-F238E27FC236}">
                <a16:creationId xmlns:a16="http://schemas.microsoft.com/office/drawing/2014/main" id="{3AABF5B6-A15C-0B38-72F5-EF7B1A1FA417}"/>
              </a:ext>
            </a:extLst>
          </p:cNvPr>
          <p:cNvSpPr txBox="1"/>
          <p:nvPr/>
        </p:nvSpPr>
        <p:spPr bwMode="auto">
          <a:xfrm>
            <a:off x="757579" y="1619240"/>
            <a:ext cx="10676841" cy="1936428"/>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marL="285750" indent="-285750" algn="just">
              <a:spcAft>
                <a:spcPts val="1200"/>
              </a:spcAft>
              <a:buFont typeface="Arial" panose="020B0604020202020204" pitchFamily="34" charset="0"/>
              <a:buChar char="•"/>
            </a:pPr>
            <a:r>
              <a:rPr lang="es-ES" sz="2000" dirty="0">
                <a:latin typeface="+mj-lt"/>
              </a:rPr>
              <a:t>No se han realizado cambios hasta el momento.</a:t>
            </a:r>
          </a:p>
          <a:p>
            <a:pPr marL="285750" indent="-285750" algn="just">
              <a:spcAft>
                <a:spcPts val="1200"/>
              </a:spcAft>
              <a:buFont typeface="Arial" panose="020B0604020202020204" pitchFamily="34" charset="0"/>
              <a:buChar char="•"/>
            </a:pPr>
            <a:r>
              <a:rPr lang="es-ES" sz="2000" dirty="0">
                <a:latin typeface="+mj-lt"/>
              </a:rPr>
              <a:t>En la reunión de la Comisión de Calidad del mes de mayo, se van a estudiar alternativas para simplificar esta matriz.</a:t>
            </a:r>
          </a:p>
          <a:p>
            <a:pPr marL="285750" indent="-285750" algn="just">
              <a:spcAft>
                <a:spcPts val="1200"/>
              </a:spcAft>
              <a:buFont typeface="Arial" panose="020B0604020202020204" pitchFamily="34" charset="0"/>
              <a:buChar char="•"/>
            </a:pPr>
            <a:r>
              <a:rPr lang="es-ES" sz="2000" dirty="0">
                <a:latin typeface="+mj-lt"/>
              </a:rPr>
              <a:t>Aquellas UPO que no han completado los datos de esta matriz hasta el momento, no deben hacerlo hasta que se determinen los cambios.</a:t>
            </a:r>
          </a:p>
        </p:txBody>
      </p:sp>
    </p:spTree>
    <p:extLst>
      <p:ext uri="{BB962C8B-B14F-4D97-AF65-F5344CB8AC3E}">
        <p14:creationId xmlns:p14="http://schemas.microsoft.com/office/powerpoint/2010/main" val="4264070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9B545-0268-FEB9-B55E-F6B6A48F4F0D}"/>
              </a:ext>
            </a:extLst>
          </p:cNvPr>
          <p:cNvSpPr>
            <a:spLocks noGrp="1"/>
          </p:cNvSpPr>
          <p:nvPr>
            <p:ph type="title"/>
          </p:nvPr>
        </p:nvSpPr>
        <p:spPr/>
        <p:txBody>
          <a:bodyPr/>
          <a:lstStyle/>
          <a:p>
            <a:r>
              <a:rPr lang="es-ES" dirty="0"/>
              <a:t>Matriz de Oportunidades</a:t>
            </a:r>
          </a:p>
        </p:txBody>
      </p:sp>
      <p:pic>
        <p:nvPicPr>
          <p:cNvPr id="3" name="Imagen 2">
            <a:extLst>
              <a:ext uri="{FF2B5EF4-FFF2-40B4-BE49-F238E27FC236}">
                <a16:creationId xmlns:a16="http://schemas.microsoft.com/office/drawing/2014/main" id="{28B80F65-BE4A-C5EA-A657-4C796DB5BC22}"/>
              </a:ext>
            </a:extLst>
          </p:cNvPr>
          <p:cNvPicPr>
            <a:picLocks noChangeAspect="1"/>
          </p:cNvPicPr>
          <p:nvPr/>
        </p:nvPicPr>
        <p:blipFill>
          <a:blip r:embed="rId2"/>
          <a:stretch>
            <a:fillRect/>
          </a:stretch>
        </p:blipFill>
        <p:spPr>
          <a:xfrm>
            <a:off x="436799" y="1032934"/>
            <a:ext cx="11342451" cy="3108073"/>
          </a:xfrm>
          <a:prstGeom prst="rect">
            <a:avLst/>
          </a:prstGeom>
        </p:spPr>
      </p:pic>
      <p:sp>
        <p:nvSpPr>
          <p:cNvPr id="4" name="CuadroTexto 3">
            <a:extLst>
              <a:ext uri="{FF2B5EF4-FFF2-40B4-BE49-F238E27FC236}">
                <a16:creationId xmlns:a16="http://schemas.microsoft.com/office/drawing/2014/main" id="{415B0F1F-B07A-9DB4-3FCB-498C076AA4CA}"/>
              </a:ext>
            </a:extLst>
          </p:cNvPr>
          <p:cNvSpPr txBox="1"/>
          <p:nvPr/>
        </p:nvSpPr>
        <p:spPr bwMode="auto">
          <a:xfrm>
            <a:off x="436799" y="4659835"/>
            <a:ext cx="11129388" cy="1320874"/>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just">
              <a:spcAft>
                <a:spcPts val="1200"/>
              </a:spcAft>
            </a:pPr>
            <a:r>
              <a:rPr lang="es-ES" sz="2000" dirty="0">
                <a:latin typeface="+mj-lt"/>
              </a:rPr>
              <a:t>Potencial información que puede obtenerse:</a:t>
            </a:r>
          </a:p>
          <a:p>
            <a:pPr marL="285750" indent="-285750" algn="just">
              <a:spcAft>
                <a:spcPts val="1200"/>
              </a:spcAft>
              <a:buFont typeface="Arial" panose="020B0604020202020204" pitchFamily="34" charset="0"/>
              <a:buChar char="•"/>
            </a:pPr>
            <a:r>
              <a:rPr lang="es-ES" sz="2000" dirty="0">
                <a:latin typeface="+mj-lt"/>
              </a:rPr>
              <a:t>% de Oportunidades aprovechadas, que se acometen y que se abandonan, por nivel de aprovechamiento.</a:t>
            </a:r>
          </a:p>
          <a:p>
            <a:pPr marL="285750" indent="-285750" algn="just">
              <a:spcAft>
                <a:spcPts val="1200"/>
              </a:spcAft>
              <a:buFont typeface="Arial" panose="020B0604020202020204" pitchFamily="34" charset="0"/>
              <a:buChar char="•"/>
            </a:pPr>
            <a:r>
              <a:rPr lang="es-ES" sz="2000" dirty="0">
                <a:latin typeface="+mj-lt"/>
              </a:rPr>
              <a:t>Evolución por años.</a:t>
            </a:r>
          </a:p>
        </p:txBody>
      </p:sp>
      <p:grpSp>
        <p:nvGrpSpPr>
          <p:cNvPr id="5" name="Grupo 4">
            <a:extLst>
              <a:ext uri="{FF2B5EF4-FFF2-40B4-BE49-F238E27FC236}">
                <a16:creationId xmlns:a16="http://schemas.microsoft.com/office/drawing/2014/main" id="{B11D0901-2955-1C5E-90B8-FD8F2CAFAF9D}"/>
              </a:ext>
            </a:extLst>
          </p:cNvPr>
          <p:cNvGrpSpPr/>
          <p:nvPr/>
        </p:nvGrpSpPr>
        <p:grpSpPr>
          <a:xfrm>
            <a:off x="4446589" y="274638"/>
            <a:ext cx="7657739" cy="335990"/>
            <a:chOff x="1489376" y="1036793"/>
            <a:chExt cx="7657739" cy="335990"/>
          </a:xfrm>
        </p:grpSpPr>
        <p:sp>
          <p:nvSpPr>
            <p:cNvPr id="6" name="Rectángulo 5">
              <a:extLst>
                <a:ext uri="{FF2B5EF4-FFF2-40B4-BE49-F238E27FC236}">
                  <a16:creationId xmlns:a16="http://schemas.microsoft.com/office/drawing/2014/main" id="{7A848639-EC96-30A5-C148-7FFFDDD91EF0}"/>
                </a:ext>
              </a:extLst>
            </p:cNvPr>
            <p:cNvSpPr/>
            <p:nvPr/>
          </p:nvSpPr>
          <p:spPr>
            <a:xfrm>
              <a:off x="1489376" y="1036793"/>
              <a:ext cx="319971" cy="335990"/>
            </a:xfrm>
            <a:prstGeom prst="rect">
              <a:avLst/>
            </a:prstGeom>
            <a:solidFill>
              <a:srgbClr val="FFFF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7" name="CuadroTexto 6">
              <a:extLst>
                <a:ext uri="{FF2B5EF4-FFF2-40B4-BE49-F238E27FC236}">
                  <a16:creationId xmlns:a16="http://schemas.microsoft.com/office/drawing/2014/main" id="{2A6CF22E-36A5-5F26-490D-6B13C444ACCD}"/>
                </a:ext>
              </a:extLst>
            </p:cNvPr>
            <p:cNvSpPr txBox="1"/>
            <p:nvPr/>
          </p:nvSpPr>
          <p:spPr bwMode="auto">
            <a:xfrm>
              <a:off x="1897935" y="1036794"/>
              <a:ext cx="2281712"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incorpora</a:t>
              </a:r>
            </a:p>
          </p:txBody>
        </p:sp>
        <p:sp>
          <p:nvSpPr>
            <p:cNvPr id="8" name="CuadroTexto 7">
              <a:extLst>
                <a:ext uri="{FF2B5EF4-FFF2-40B4-BE49-F238E27FC236}">
                  <a16:creationId xmlns:a16="http://schemas.microsoft.com/office/drawing/2014/main" id="{5F0B5D03-3E26-E7F8-6389-51A6F1100912}"/>
                </a:ext>
              </a:extLst>
            </p:cNvPr>
            <p:cNvSpPr txBox="1"/>
            <p:nvPr/>
          </p:nvSpPr>
          <p:spPr bwMode="auto">
            <a:xfrm>
              <a:off x="4551505" y="1036794"/>
              <a:ext cx="180065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elimina</a:t>
              </a:r>
            </a:p>
          </p:txBody>
        </p:sp>
        <p:sp>
          <p:nvSpPr>
            <p:cNvPr id="9" name="CuadroTexto 8">
              <a:extLst>
                <a:ext uri="{FF2B5EF4-FFF2-40B4-BE49-F238E27FC236}">
                  <a16:creationId xmlns:a16="http://schemas.microsoft.com/office/drawing/2014/main" id="{8D4B6510-7189-2726-4CA2-E76B6E1847EC}"/>
                </a:ext>
              </a:extLst>
            </p:cNvPr>
            <p:cNvSpPr txBox="1"/>
            <p:nvPr/>
          </p:nvSpPr>
          <p:spPr bwMode="auto">
            <a:xfrm>
              <a:off x="6869918" y="1036794"/>
              <a:ext cx="227719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cambia su título</a:t>
              </a:r>
            </a:p>
          </p:txBody>
        </p:sp>
        <p:sp>
          <p:nvSpPr>
            <p:cNvPr id="10" name="Rectángulo 9">
              <a:extLst>
                <a:ext uri="{FF2B5EF4-FFF2-40B4-BE49-F238E27FC236}">
                  <a16:creationId xmlns:a16="http://schemas.microsoft.com/office/drawing/2014/main" id="{CF91C9AE-F37B-7FD0-3AAE-7057036C44B2}"/>
                </a:ext>
              </a:extLst>
            </p:cNvPr>
            <p:cNvSpPr/>
            <p:nvPr/>
          </p:nvSpPr>
          <p:spPr>
            <a:xfrm>
              <a:off x="6510976" y="1036793"/>
              <a:ext cx="319971" cy="335990"/>
            </a:xfrm>
            <a:prstGeom prst="rect">
              <a:avLst/>
            </a:prstGeom>
            <a:solidFill>
              <a:srgbClr val="00206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11" name="Rectángulo 10">
              <a:extLst>
                <a:ext uri="{FF2B5EF4-FFF2-40B4-BE49-F238E27FC236}">
                  <a16:creationId xmlns:a16="http://schemas.microsoft.com/office/drawing/2014/main" id="{A9209481-9891-3278-5338-88CE692743D3}"/>
                </a:ext>
              </a:extLst>
            </p:cNvPr>
            <p:cNvSpPr/>
            <p:nvPr/>
          </p:nvSpPr>
          <p:spPr>
            <a:xfrm>
              <a:off x="4179647" y="1036793"/>
              <a:ext cx="319971" cy="335990"/>
            </a:xfrm>
            <a:prstGeom prst="rect">
              <a:avLst/>
            </a:prstGeom>
            <a:solidFill>
              <a:srgbClr val="FF00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grpSp>
    </p:spTree>
    <p:extLst>
      <p:ext uri="{BB962C8B-B14F-4D97-AF65-F5344CB8AC3E}">
        <p14:creationId xmlns:p14="http://schemas.microsoft.com/office/powerpoint/2010/main" val="1840758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9B545-0268-FEB9-B55E-F6B6A48F4F0D}"/>
              </a:ext>
            </a:extLst>
          </p:cNvPr>
          <p:cNvSpPr>
            <a:spLocks noGrp="1"/>
          </p:cNvSpPr>
          <p:nvPr>
            <p:ph type="title"/>
          </p:nvPr>
        </p:nvSpPr>
        <p:spPr/>
        <p:txBody>
          <a:bodyPr/>
          <a:lstStyle/>
          <a:p>
            <a:r>
              <a:rPr lang="es-ES" dirty="0"/>
              <a:t>Matriz de Riesgos</a:t>
            </a:r>
          </a:p>
        </p:txBody>
      </p:sp>
      <p:grpSp>
        <p:nvGrpSpPr>
          <p:cNvPr id="4" name="Grupo 3">
            <a:extLst>
              <a:ext uri="{FF2B5EF4-FFF2-40B4-BE49-F238E27FC236}">
                <a16:creationId xmlns:a16="http://schemas.microsoft.com/office/drawing/2014/main" id="{EDF15C3E-90A1-74DF-24F5-66363BF7EDCC}"/>
              </a:ext>
            </a:extLst>
          </p:cNvPr>
          <p:cNvGrpSpPr/>
          <p:nvPr/>
        </p:nvGrpSpPr>
        <p:grpSpPr>
          <a:xfrm>
            <a:off x="4310397" y="274638"/>
            <a:ext cx="7657739" cy="335990"/>
            <a:chOff x="1489376" y="1036793"/>
            <a:chExt cx="7657739" cy="335990"/>
          </a:xfrm>
        </p:grpSpPr>
        <p:sp>
          <p:nvSpPr>
            <p:cNvPr id="5" name="Rectángulo 4">
              <a:extLst>
                <a:ext uri="{FF2B5EF4-FFF2-40B4-BE49-F238E27FC236}">
                  <a16:creationId xmlns:a16="http://schemas.microsoft.com/office/drawing/2014/main" id="{8A5C6C70-33D3-3FA5-1AFA-17E3CB9AA14B}"/>
                </a:ext>
              </a:extLst>
            </p:cNvPr>
            <p:cNvSpPr/>
            <p:nvPr/>
          </p:nvSpPr>
          <p:spPr>
            <a:xfrm>
              <a:off x="1489376" y="1036793"/>
              <a:ext cx="319971" cy="335990"/>
            </a:xfrm>
            <a:prstGeom prst="rect">
              <a:avLst/>
            </a:prstGeom>
            <a:solidFill>
              <a:srgbClr val="FFFF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6" name="CuadroTexto 5">
              <a:extLst>
                <a:ext uri="{FF2B5EF4-FFF2-40B4-BE49-F238E27FC236}">
                  <a16:creationId xmlns:a16="http://schemas.microsoft.com/office/drawing/2014/main" id="{0BB6801F-B008-8358-3EB7-49EDFF118082}"/>
                </a:ext>
              </a:extLst>
            </p:cNvPr>
            <p:cNvSpPr txBox="1"/>
            <p:nvPr/>
          </p:nvSpPr>
          <p:spPr bwMode="auto">
            <a:xfrm>
              <a:off x="1897935" y="1036794"/>
              <a:ext cx="2281712"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incorpora</a:t>
              </a:r>
            </a:p>
          </p:txBody>
        </p:sp>
        <p:sp>
          <p:nvSpPr>
            <p:cNvPr id="7" name="CuadroTexto 6">
              <a:extLst>
                <a:ext uri="{FF2B5EF4-FFF2-40B4-BE49-F238E27FC236}">
                  <a16:creationId xmlns:a16="http://schemas.microsoft.com/office/drawing/2014/main" id="{59B7D3C8-9CB5-56F3-99F2-5988A34912A6}"/>
                </a:ext>
              </a:extLst>
            </p:cNvPr>
            <p:cNvSpPr txBox="1"/>
            <p:nvPr/>
          </p:nvSpPr>
          <p:spPr bwMode="auto">
            <a:xfrm>
              <a:off x="4551505" y="1036794"/>
              <a:ext cx="180065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elimina</a:t>
              </a:r>
            </a:p>
          </p:txBody>
        </p:sp>
        <p:sp>
          <p:nvSpPr>
            <p:cNvPr id="8" name="CuadroTexto 7">
              <a:extLst>
                <a:ext uri="{FF2B5EF4-FFF2-40B4-BE49-F238E27FC236}">
                  <a16:creationId xmlns:a16="http://schemas.microsoft.com/office/drawing/2014/main" id="{161E8223-E8B7-8BDC-E631-7DE87A05C3EC}"/>
                </a:ext>
              </a:extLst>
            </p:cNvPr>
            <p:cNvSpPr txBox="1"/>
            <p:nvPr/>
          </p:nvSpPr>
          <p:spPr bwMode="auto">
            <a:xfrm>
              <a:off x="6869918" y="1036794"/>
              <a:ext cx="227719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cambia su título</a:t>
              </a:r>
            </a:p>
          </p:txBody>
        </p:sp>
        <p:sp>
          <p:nvSpPr>
            <p:cNvPr id="9" name="Rectángulo 8">
              <a:extLst>
                <a:ext uri="{FF2B5EF4-FFF2-40B4-BE49-F238E27FC236}">
                  <a16:creationId xmlns:a16="http://schemas.microsoft.com/office/drawing/2014/main" id="{FD6202BC-4699-DDA3-5054-4476E5150E56}"/>
                </a:ext>
              </a:extLst>
            </p:cNvPr>
            <p:cNvSpPr/>
            <p:nvPr/>
          </p:nvSpPr>
          <p:spPr>
            <a:xfrm>
              <a:off x="6510976" y="1036793"/>
              <a:ext cx="319971" cy="335990"/>
            </a:xfrm>
            <a:prstGeom prst="rect">
              <a:avLst/>
            </a:prstGeom>
            <a:solidFill>
              <a:srgbClr val="00206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10" name="Rectángulo 9">
              <a:extLst>
                <a:ext uri="{FF2B5EF4-FFF2-40B4-BE49-F238E27FC236}">
                  <a16:creationId xmlns:a16="http://schemas.microsoft.com/office/drawing/2014/main" id="{0B040806-2236-3B53-9968-980B446DB538}"/>
                </a:ext>
              </a:extLst>
            </p:cNvPr>
            <p:cNvSpPr/>
            <p:nvPr/>
          </p:nvSpPr>
          <p:spPr>
            <a:xfrm>
              <a:off x="4179647" y="1036793"/>
              <a:ext cx="319971" cy="335990"/>
            </a:xfrm>
            <a:prstGeom prst="rect">
              <a:avLst/>
            </a:prstGeom>
            <a:solidFill>
              <a:srgbClr val="FF00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grpSp>
      <p:pic>
        <p:nvPicPr>
          <p:cNvPr id="11" name="Imagen 10">
            <a:extLst>
              <a:ext uri="{FF2B5EF4-FFF2-40B4-BE49-F238E27FC236}">
                <a16:creationId xmlns:a16="http://schemas.microsoft.com/office/drawing/2014/main" id="{63116BA9-0015-7197-5317-65CB20D22C57}"/>
              </a:ext>
            </a:extLst>
          </p:cNvPr>
          <p:cNvPicPr>
            <a:picLocks noChangeAspect="1"/>
          </p:cNvPicPr>
          <p:nvPr/>
        </p:nvPicPr>
        <p:blipFill>
          <a:blip r:embed="rId2"/>
          <a:stretch>
            <a:fillRect/>
          </a:stretch>
        </p:blipFill>
        <p:spPr>
          <a:xfrm>
            <a:off x="604157" y="3940534"/>
            <a:ext cx="3202095" cy="2269645"/>
          </a:xfrm>
          <a:prstGeom prst="rect">
            <a:avLst/>
          </a:prstGeom>
        </p:spPr>
      </p:pic>
      <p:pic>
        <p:nvPicPr>
          <p:cNvPr id="13" name="Imagen 12">
            <a:extLst>
              <a:ext uri="{FF2B5EF4-FFF2-40B4-BE49-F238E27FC236}">
                <a16:creationId xmlns:a16="http://schemas.microsoft.com/office/drawing/2014/main" id="{90B0563C-CE29-ACB7-CE8B-638A9CF87E48}"/>
              </a:ext>
            </a:extLst>
          </p:cNvPr>
          <p:cNvPicPr>
            <a:picLocks noChangeAspect="1"/>
          </p:cNvPicPr>
          <p:nvPr/>
        </p:nvPicPr>
        <p:blipFill>
          <a:blip r:embed="rId3"/>
          <a:stretch>
            <a:fillRect/>
          </a:stretch>
        </p:blipFill>
        <p:spPr>
          <a:xfrm>
            <a:off x="4269929" y="3913470"/>
            <a:ext cx="3519982" cy="2070853"/>
          </a:xfrm>
          <a:prstGeom prst="rect">
            <a:avLst/>
          </a:prstGeom>
        </p:spPr>
      </p:pic>
      <p:pic>
        <p:nvPicPr>
          <p:cNvPr id="14" name="Imagen 13">
            <a:extLst>
              <a:ext uri="{FF2B5EF4-FFF2-40B4-BE49-F238E27FC236}">
                <a16:creationId xmlns:a16="http://schemas.microsoft.com/office/drawing/2014/main" id="{3B81E649-02FC-40AA-D39D-2A49BF19DE7E}"/>
              </a:ext>
            </a:extLst>
          </p:cNvPr>
          <p:cNvPicPr>
            <a:picLocks noChangeAspect="1"/>
          </p:cNvPicPr>
          <p:nvPr/>
        </p:nvPicPr>
        <p:blipFill>
          <a:blip r:embed="rId4"/>
          <a:stretch>
            <a:fillRect/>
          </a:stretch>
        </p:blipFill>
        <p:spPr>
          <a:xfrm>
            <a:off x="8249525" y="3924177"/>
            <a:ext cx="3466397" cy="2358854"/>
          </a:xfrm>
          <a:prstGeom prst="rect">
            <a:avLst/>
          </a:prstGeom>
        </p:spPr>
      </p:pic>
      <p:pic>
        <p:nvPicPr>
          <p:cNvPr id="15" name="Imagen 14">
            <a:extLst>
              <a:ext uri="{FF2B5EF4-FFF2-40B4-BE49-F238E27FC236}">
                <a16:creationId xmlns:a16="http://schemas.microsoft.com/office/drawing/2014/main" id="{7E27F34F-F9B7-7158-56F0-1B3F54E96E94}"/>
              </a:ext>
            </a:extLst>
          </p:cNvPr>
          <p:cNvPicPr>
            <a:picLocks noChangeAspect="1"/>
          </p:cNvPicPr>
          <p:nvPr/>
        </p:nvPicPr>
        <p:blipFill>
          <a:blip r:embed="rId5"/>
          <a:stretch>
            <a:fillRect/>
          </a:stretch>
        </p:blipFill>
        <p:spPr>
          <a:xfrm>
            <a:off x="529852" y="834122"/>
            <a:ext cx="11323701" cy="2184602"/>
          </a:xfrm>
          <a:prstGeom prst="rect">
            <a:avLst/>
          </a:prstGeom>
        </p:spPr>
      </p:pic>
      <p:sp>
        <p:nvSpPr>
          <p:cNvPr id="16" name="CuadroTexto 15">
            <a:extLst>
              <a:ext uri="{FF2B5EF4-FFF2-40B4-BE49-F238E27FC236}">
                <a16:creationId xmlns:a16="http://schemas.microsoft.com/office/drawing/2014/main" id="{CA811D7A-9C63-0F56-5D91-70A4250EBE4B}"/>
              </a:ext>
            </a:extLst>
          </p:cNvPr>
          <p:cNvSpPr txBox="1"/>
          <p:nvPr/>
        </p:nvSpPr>
        <p:spPr bwMode="auto">
          <a:xfrm>
            <a:off x="521391" y="3150718"/>
            <a:ext cx="10676841" cy="720710"/>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marL="285750" indent="-285750" algn="just">
              <a:spcAft>
                <a:spcPts val="600"/>
              </a:spcAft>
              <a:buFont typeface="Arial" panose="020B0604020202020204" pitchFamily="34" charset="0"/>
              <a:buChar char="•"/>
            </a:pPr>
            <a:r>
              <a:rPr lang="es-ES" dirty="0">
                <a:latin typeface="+mj-lt"/>
              </a:rPr>
              <a:t>Vamos a revisar la definición actual de los riesgos: no deben incluir ni causas, ni consecuencias.</a:t>
            </a:r>
          </a:p>
          <a:p>
            <a:pPr marL="285750" indent="-285750" algn="just">
              <a:spcAft>
                <a:spcPts val="600"/>
              </a:spcAft>
              <a:buFont typeface="Arial" panose="020B0604020202020204" pitchFamily="34" charset="0"/>
              <a:buChar char="•"/>
            </a:pPr>
            <a:r>
              <a:rPr lang="es-ES" dirty="0">
                <a:latin typeface="+mj-lt"/>
              </a:rPr>
              <a:t>Los planes de acción ante los riesgos deben orientarse a eliminar las causas.  	</a:t>
            </a:r>
          </a:p>
        </p:txBody>
      </p:sp>
    </p:spTree>
    <p:extLst>
      <p:ext uri="{BB962C8B-B14F-4D97-AF65-F5344CB8AC3E}">
        <p14:creationId xmlns:p14="http://schemas.microsoft.com/office/powerpoint/2010/main" val="1279899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A342FF-AACA-C85D-91E6-0622E198D5DF}"/>
              </a:ext>
            </a:extLst>
          </p:cNvPr>
          <p:cNvSpPr txBox="1"/>
          <p:nvPr/>
        </p:nvSpPr>
        <p:spPr bwMode="auto">
          <a:xfrm>
            <a:off x="604156" y="3634160"/>
            <a:ext cx="11306151" cy="2536592"/>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marL="285750" indent="-285750" algn="just">
              <a:spcAft>
                <a:spcPts val="600"/>
              </a:spcAft>
              <a:buFont typeface="Arial" panose="020B0604020202020204" pitchFamily="34" charset="0"/>
              <a:buChar char="•"/>
            </a:pPr>
            <a:r>
              <a:rPr lang="es-ES" dirty="0">
                <a:latin typeface="+mj-lt"/>
              </a:rPr>
              <a:t>Ningún proceso es perfecto porque depende de factores variables.</a:t>
            </a:r>
          </a:p>
          <a:p>
            <a:pPr marL="285750" indent="-285750" algn="just">
              <a:spcAft>
                <a:spcPts val="600"/>
              </a:spcAft>
              <a:buFont typeface="Arial" panose="020B0604020202020204" pitchFamily="34" charset="0"/>
              <a:buChar char="•"/>
            </a:pPr>
            <a:r>
              <a:rPr lang="es-ES" dirty="0">
                <a:latin typeface="+mj-lt"/>
              </a:rPr>
              <a:t>Los indicadores muestran si el desempeño de un proceso se encuentra dentro de los límites admisibles para la organización.</a:t>
            </a:r>
          </a:p>
          <a:p>
            <a:pPr marL="285750" indent="-285750" algn="just">
              <a:spcAft>
                <a:spcPts val="600"/>
              </a:spcAft>
              <a:buFont typeface="Arial" panose="020B0604020202020204" pitchFamily="34" charset="0"/>
              <a:buChar char="•"/>
            </a:pPr>
            <a:r>
              <a:rPr lang="es-ES" dirty="0">
                <a:latin typeface="+mj-lt"/>
              </a:rPr>
              <a:t>Esos límites se fijan en unos márgenes (tolerancia). Si el resultado anual se encuentra dentro de la tolerancia, el proceso está bajo control. Si está fuera de tolerancia, se deben analizar los motivos y decidir si hay que adoptar algún tipo de medida.</a:t>
            </a:r>
          </a:p>
          <a:p>
            <a:pPr marL="285750" indent="-285750" algn="just">
              <a:spcAft>
                <a:spcPts val="600"/>
              </a:spcAft>
              <a:buFont typeface="Arial" panose="020B0604020202020204" pitchFamily="34" charset="0"/>
              <a:buChar char="•"/>
            </a:pPr>
            <a:r>
              <a:rPr lang="es-ES" dirty="0">
                <a:latin typeface="+mj-lt"/>
              </a:rPr>
              <a:t>La observación de la evolución en el tiempo del desempeño puede llevar a: reconsiderar las tolerancias, dejar de medir el indicador o definir un nuevo indicador que muestre mejor el desempeño del proceso.</a:t>
            </a:r>
          </a:p>
        </p:txBody>
      </p:sp>
      <p:sp>
        <p:nvSpPr>
          <p:cNvPr id="4" name="Título 1">
            <a:extLst>
              <a:ext uri="{FF2B5EF4-FFF2-40B4-BE49-F238E27FC236}">
                <a16:creationId xmlns:a16="http://schemas.microsoft.com/office/drawing/2014/main" id="{2E3C9379-CE02-D0B7-C2C7-43EFDF77DCEE}"/>
              </a:ext>
            </a:extLst>
          </p:cNvPr>
          <p:cNvSpPr>
            <a:spLocks noGrp="1"/>
          </p:cNvSpPr>
          <p:nvPr>
            <p:ph type="title"/>
          </p:nvPr>
        </p:nvSpPr>
        <p:spPr>
          <a:xfrm>
            <a:off x="604157" y="274638"/>
            <a:ext cx="11175093" cy="427491"/>
          </a:xfrm>
        </p:spPr>
        <p:txBody>
          <a:bodyPr/>
          <a:lstStyle/>
          <a:p>
            <a:r>
              <a:rPr lang="es-ES" dirty="0"/>
              <a:t>Matriz de indicadores</a:t>
            </a:r>
          </a:p>
        </p:txBody>
      </p:sp>
      <p:sp>
        <p:nvSpPr>
          <p:cNvPr id="5" name="CuadroTexto 4">
            <a:extLst>
              <a:ext uri="{FF2B5EF4-FFF2-40B4-BE49-F238E27FC236}">
                <a16:creationId xmlns:a16="http://schemas.microsoft.com/office/drawing/2014/main" id="{4C563C23-C879-AE8A-B99D-F14CA1D2A82C}"/>
              </a:ext>
            </a:extLst>
          </p:cNvPr>
          <p:cNvSpPr txBox="1"/>
          <p:nvPr/>
        </p:nvSpPr>
        <p:spPr bwMode="auto">
          <a:xfrm>
            <a:off x="604157" y="1015265"/>
            <a:ext cx="11306152" cy="2305759"/>
          </a:xfrm>
          <a:prstGeom prst="rect">
            <a:avLst/>
          </a:prstGeom>
          <a:solidFill>
            <a:schemeClr val="bg1">
              <a:lumMod val="85000"/>
            </a:schemeClr>
          </a:solid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just"/>
            <a:r>
              <a:rPr lang="es-ES" sz="1800" b="1" i="1" dirty="0">
                <a:latin typeface="+mj-lt"/>
              </a:rPr>
              <a:t>UNE-EN ISO 9001:2015</a:t>
            </a:r>
          </a:p>
          <a:p>
            <a:pPr algn="just"/>
            <a:r>
              <a:rPr lang="es-ES" sz="1800" i="1" dirty="0">
                <a:latin typeface="+mj-lt"/>
              </a:rPr>
              <a:t>9. Evaluación del desempeño</a:t>
            </a:r>
          </a:p>
          <a:p>
            <a:pPr algn="just"/>
            <a:r>
              <a:rPr lang="es-ES" sz="1800" i="1" dirty="0">
                <a:latin typeface="+mj-lt"/>
              </a:rPr>
              <a:t>9.1. Seguimiento, medición, análisis y evaluación</a:t>
            </a:r>
          </a:p>
          <a:p>
            <a:pPr algn="just"/>
            <a:r>
              <a:rPr lang="es-ES" sz="1800" b="1" i="1" dirty="0">
                <a:latin typeface="+mj-lt"/>
              </a:rPr>
              <a:t>La organización debe determinar:</a:t>
            </a:r>
          </a:p>
          <a:p>
            <a:pPr marL="342900" indent="-342900" algn="just">
              <a:buFont typeface="+mj-lt"/>
              <a:buAutoNum type="alphaLcParenR"/>
            </a:pPr>
            <a:r>
              <a:rPr lang="es-ES" b="1" i="1" dirty="0">
                <a:latin typeface="+mj-lt"/>
              </a:rPr>
              <a:t>q</a:t>
            </a:r>
            <a:r>
              <a:rPr lang="es-ES" sz="1800" b="1" i="1" dirty="0">
                <a:latin typeface="+mj-lt"/>
              </a:rPr>
              <a:t>ué necesita </a:t>
            </a:r>
            <a:r>
              <a:rPr lang="es-ES" sz="1800" i="1" dirty="0">
                <a:latin typeface="+mj-lt"/>
              </a:rPr>
              <a:t>seguimiento y medición;</a:t>
            </a:r>
          </a:p>
          <a:p>
            <a:pPr marL="342900" indent="-342900" algn="just">
              <a:buFont typeface="+mj-lt"/>
              <a:buAutoNum type="alphaLcParenR"/>
            </a:pPr>
            <a:r>
              <a:rPr lang="es-ES" i="1" dirty="0">
                <a:latin typeface="+mj-lt"/>
              </a:rPr>
              <a:t>l</a:t>
            </a:r>
            <a:r>
              <a:rPr lang="es-ES" sz="1800" i="1" dirty="0">
                <a:latin typeface="+mj-lt"/>
              </a:rPr>
              <a:t>os métodos de seguimiento, medición, análisis y evaluación necesarios para asegurar resultados válidos;</a:t>
            </a:r>
          </a:p>
          <a:p>
            <a:pPr marL="342900" indent="-342900" algn="just">
              <a:buFont typeface="+mj-lt"/>
              <a:buAutoNum type="alphaLcParenR"/>
            </a:pPr>
            <a:r>
              <a:rPr lang="es-ES" b="1" i="1" dirty="0">
                <a:latin typeface="+mj-lt"/>
              </a:rPr>
              <a:t>cuándo</a:t>
            </a:r>
            <a:r>
              <a:rPr lang="es-ES" sz="1800" i="1" dirty="0">
                <a:latin typeface="+mj-lt"/>
              </a:rPr>
              <a:t> se </a:t>
            </a:r>
            <a:r>
              <a:rPr lang="es-ES" i="1" dirty="0">
                <a:latin typeface="+mj-lt"/>
              </a:rPr>
              <a:t>debe </a:t>
            </a:r>
            <a:r>
              <a:rPr lang="es-ES" sz="1800" i="1" dirty="0">
                <a:latin typeface="+mj-lt"/>
              </a:rPr>
              <a:t>llevar a cabo el seguimiento y medición;</a:t>
            </a:r>
          </a:p>
          <a:p>
            <a:pPr marL="342900" indent="-342900" algn="just">
              <a:buFont typeface="+mj-lt"/>
              <a:buAutoNum type="alphaLcParenR"/>
            </a:pPr>
            <a:r>
              <a:rPr lang="es-ES" b="1" i="1" dirty="0">
                <a:latin typeface="+mj-lt"/>
              </a:rPr>
              <a:t>c</a:t>
            </a:r>
            <a:r>
              <a:rPr lang="es-ES" sz="1800" b="1" i="1" dirty="0">
                <a:latin typeface="+mj-lt"/>
              </a:rPr>
              <a:t>uándo</a:t>
            </a:r>
            <a:r>
              <a:rPr lang="es-ES" sz="1800" i="1" dirty="0">
                <a:latin typeface="+mj-lt"/>
              </a:rPr>
              <a:t> se deben analizar y evaluar los resultados del seguimiento y la medición.</a:t>
            </a:r>
          </a:p>
        </p:txBody>
      </p:sp>
    </p:spTree>
    <p:extLst>
      <p:ext uri="{BB962C8B-B14F-4D97-AF65-F5344CB8AC3E}">
        <p14:creationId xmlns:p14="http://schemas.microsoft.com/office/powerpoint/2010/main" val="2370906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9B545-0268-FEB9-B55E-F6B6A48F4F0D}"/>
              </a:ext>
            </a:extLst>
          </p:cNvPr>
          <p:cNvSpPr>
            <a:spLocks noGrp="1"/>
          </p:cNvSpPr>
          <p:nvPr>
            <p:ph type="title"/>
          </p:nvPr>
        </p:nvSpPr>
        <p:spPr/>
        <p:txBody>
          <a:bodyPr/>
          <a:lstStyle/>
          <a:p>
            <a:r>
              <a:rPr lang="es-ES" dirty="0"/>
              <a:t>Matriz de indicadores</a:t>
            </a:r>
          </a:p>
        </p:txBody>
      </p:sp>
      <p:pic>
        <p:nvPicPr>
          <p:cNvPr id="3" name="Imagen 2">
            <a:extLst>
              <a:ext uri="{FF2B5EF4-FFF2-40B4-BE49-F238E27FC236}">
                <a16:creationId xmlns:a16="http://schemas.microsoft.com/office/drawing/2014/main" id="{09FB4C60-AF28-241E-01B8-2D7DC46AC7F5}"/>
              </a:ext>
            </a:extLst>
          </p:cNvPr>
          <p:cNvPicPr>
            <a:picLocks noChangeAspect="1"/>
          </p:cNvPicPr>
          <p:nvPr/>
        </p:nvPicPr>
        <p:blipFill>
          <a:blip r:embed="rId2"/>
          <a:stretch>
            <a:fillRect/>
          </a:stretch>
        </p:blipFill>
        <p:spPr>
          <a:xfrm>
            <a:off x="458820" y="1032934"/>
            <a:ext cx="11274357" cy="2759954"/>
          </a:xfrm>
          <a:prstGeom prst="rect">
            <a:avLst/>
          </a:prstGeom>
        </p:spPr>
      </p:pic>
      <p:sp>
        <p:nvSpPr>
          <p:cNvPr id="4" name="CuadroTexto 3">
            <a:extLst>
              <a:ext uri="{FF2B5EF4-FFF2-40B4-BE49-F238E27FC236}">
                <a16:creationId xmlns:a16="http://schemas.microsoft.com/office/drawing/2014/main" id="{530282B9-A20D-CE06-E068-0CDB663B1836}"/>
              </a:ext>
            </a:extLst>
          </p:cNvPr>
          <p:cNvSpPr txBox="1"/>
          <p:nvPr/>
        </p:nvSpPr>
        <p:spPr bwMode="auto">
          <a:xfrm>
            <a:off x="832659" y="4167790"/>
            <a:ext cx="9799673" cy="659155"/>
          </a:xfrm>
          <a:prstGeom prst="rect">
            <a:avLst/>
          </a:prstGeom>
          <a:solidFill>
            <a:schemeClr val="bg2">
              <a:lumMod val="20000"/>
              <a:lumOff val="80000"/>
            </a:schemeClr>
          </a:solid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just">
              <a:spcAft>
                <a:spcPts val="600"/>
              </a:spcAft>
            </a:pPr>
            <a:r>
              <a:rPr lang="es-ES" sz="1600" dirty="0">
                <a:latin typeface="+mj-lt"/>
              </a:rPr>
              <a:t>Vamos a intentar introducir fórmulas para que el resultado anual se calcule automáticamente.</a:t>
            </a:r>
          </a:p>
          <a:p>
            <a:pPr algn="just">
              <a:spcAft>
                <a:spcPts val="600"/>
              </a:spcAft>
            </a:pPr>
            <a:r>
              <a:rPr lang="es-ES" sz="1600" dirty="0">
                <a:latin typeface="+mj-lt"/>
              </a:rPr>
              <a:t>Para ello los resultados de la medición deben ser numéricos (no texto).</a:t>
            </a:r>
          </a:p>
        </p:txBody>
      </p:sp>
      <p:sp>
        <p:nvSpPr>
          <p:cNvPr id="5" name="Flecha: doblada hacia arriba 4">
            <a:extLst>
              <a:ext uri="{FF2B5EF4-FFF2-40B4-BE49-F238E27FC236}">
                <a16:creationId xmlns:a16="http://schemas.microsoft.com/office/drawing/2014/main" id="{8A819E59-A94C-CABD-58E7-7EDC1F641EA6}"/>
              </a:ext>
            </a:extLst>
          </p:cNvPr>
          <p:cNvSpPr/>
          <p:nvPr/>
        </p:nvSpPr>
        <p:spPr>
          <a:xfrm>
            <a:off x="10486417" y="3920247"/>
            <a:ext cx="1060315" cy="7003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CuadroTexto 5">
            <a:extLst>
              <a:ext uri="{FF2B5EF4-FFF2-40B4-BE49-F238E27FC236}">
                <a16:creationId xmlns:a16="http://schemas.microsoft.com/office/drawing/2014/main" id="{6E39F1FF-1DAE-B1BA-55DD-9EEC2DE519ED}"/>
              </a:ext>
            </a:extLst>
          </p:cNvPr>
          <p:cNvSpPr txBox="1"/>
          <p:nvPr/>
        </p:nvSpPr>
        <p:spPr bwMode="auto">
          <a:xfrm>
            <a:off x="417344" y="4929737"/>
            <a:ext cx="11129388" cy="1320874"/>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just">
              <a:spcAft>
                <a:spcPts val="1200"/>
              </a:spcAft>
            </a:pPr>
            <a:r>
              <a:rPr lang="es-ES" sz="2000" dirty="0">
                <a:latin typeface="+mj-lt"/>
              </a:rPr>
              <a:t>Potencial información que puede obtenerse:</a:t>
            </a:r>
          </a:p>
          <a:p>
            <a:pPr marL="285750" indent="-285750" algn="just">
              <a:spcAft>
                <a:spcPts val="1200"/>
              </a:spcAft>
              <a:buFont typeface="Arial" panose="020B0604020202020204" pitchFamily="34" charset="0"/>
              <a:buChar char="•"/>
            </a:pPr>
            <a:r>
              <a:rPr lang="es-ES" sz="2000" dirty="0">
                <a:latin typeface="+mj-lt"/>
              </a:rPr>
              <a:t>% de indicadores controlado y fuera de tolerancias.</a:t>
            </a:r>
          </a:p>
          <a:p>
            <a:pPr marL="285750" indent="-285750" algn="just">
              <a:spcAft>
                <a:spcPts val="1200"/>
              </a:spcAft>
              <a:buFont typeface="Arial" panose="020B0604020202020204" pitchFamily="34" charset="0"/>
              <a:buChar char="•"/>
            </a:pPr>
            <a:r>
              <a:rPr lang="es-ES" sz="2000" dirty="0">
                <a:latin typeface="+mj-lt"/>
              </a:rPr>
              <a:t>Evolución por años.</a:t>
            </a:r>
          </a:p>
        </p:txBody>
      </p:sp>
      <p:grpSp>
        <p:nvGrpSpPr>
          <p:cNvPr id="7" name="Grupo 6">
            <a:extLst>
              <a:ext uri="{FF2B5EF4-FFF2-40B4-BE49-F238E27FC236}">
                <a16:creationId xmlns:a16="http://schemas.microsoft.com/office/drawing/2014/main" id="{8333E8B3-D491-9EBC-F1E8-7A1715C0D0DC}"/>
              </a:ext>
            </a:extLst>
          </p:cNvPr>
          <p:cNvGrpSpPr/>
          <p:nvPr/>
        </p:nvGrpSpPr>
        <p:grpSpPr>
          <a:xfrm>
            <a:off x="4310397" y="274638"/>
            <a:ext cx="7657739" cy="335990"/>
            <a:chOff x="1489376" y="1036793"/>
            <a:chExt cx="7657739" cy="335990"/>
          </a:xfrm>
        </p:grpSpPr>
        <p:sp>
          <p:nvSpPr>
            <p:cNvPr id="8" name="Rectángulo 7">
              <a:extLst>
                <a:ext uri="{FF2B5EF4-FFF2-40B4-BE49-F238E27FC236}">
                  <a16:creationId xmlns:a16="http://schemas.microsoft.com/office/drawing/2014/main" id="{8284415F-3FEC-ED9E-524C-F181E7E74CD8}"/>
                </a:ext>
              </a:extLst>
            </p:cNvPr>
            <p:cNvSpPr/>
            <p:nvPr/>
          </p:nvSpPr>
          <p:spPr>
            <a:xfrm>
              <a:off x="1489376" y="1036793"/>
              <a:ext cx="319971" cy="335990"/>
            </a:xfrm>
            <a:prstGeom prst="rect">
              <a:avLst/>
            </a:prstGeom>
            <a:solidFill>
              <a:srgbClr val="FFFF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9" name="CuadroTexto 8">
              <a:extLst>
                <a:ext uri="{FF2B5EF4-FFF2-40B4-BE49-F238E27FC236}">
                  <a16:creationId xmlns:a16="http://schemas.microsoft.com/office/drawing/2014/main" id="{41E9B4C5-EE7B-57EF-793A-095ECE9B5DD6}"/>
                </a:ext>
              </a:extLst>
            </p:cNvPr>
            <p:cNvSpPr txBox="1"/>
            <p:nvPr/>
          </p:nvSpPr>
          <p:spPr bwMode="auto">
            <a:xfrm>
              <a:off x="1897935" y="1036794"/>
              <a:ext cx="2281712"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incorpora</a:t>
              </a:r>
            </a:p>
          </p:txBody>
        </p:sp>
        <p:sp>
          <p:nvSpPr>
            <p:cNvPr id="10" name="CuadroTexto 9">
              <a:extLst>
                <a:ext uri="{FF2B5EF4-FFF2-40B4-BE49-F238E27FC236}">
                  <a16:creationId xmlns:a16="http://schemas.microsoft.com/office/drawing/2014/main" id="{91F5DDB0-F468-A17D-3D62-4FA9C8657079}"/>
                </a:ext>
              </a:extLst>
            </p:cNvPr>
            <p:cNvSpPr txBox="1"/>
            <p:nvPr/>
          </p:nvSpPr>
          <p:spPr bwMode="auto">
            <a:xfrm>
              <a:off x="4551505" y="1036794"/>
              <a:ext cx="180065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elimina</a:t>
              </a:r>
            </a:p>
          </p:txBody>
        </p:sp>
        <p:sp>
          <p:nvSpPr>
            <p:cNvPr id="11" name="CuadroTexto 10">
              <a:extLst>
                <a:ext uri="{FF2B5EF4-FFF2-40B4-BE49-F238E27FC236}">
                  <a16:creationId xmlns:a16="http://schemas.microsoft.com/office/drawing/2014/main" id="{E84C2B42-8291-5F38-A2E8-93CE1ACE9F67}"/>
                </a:ext>
              </a:extLst>
            </p:cNvPr>
            <p:cNvSpPr txBox="1"/>
            <p:nvPr/>
          </p:nvSpPr>
          <p:spPr bwMode="auto">
            <a:xfrm>
              <a:off x="6869918" y="1036794"/>
              <a:ext cx="227719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cambia su título</a:t>
              </a:r>
            </a:p>
          </p:txBody>
        </p:sp>
        <p:sp>
          <p:nvSpPr>
            <p:cNvPr id="12" name="Rectángulo 11">
              <a:extLst>
                <a:ext uri="{FF2B5EF4-FFF2-40B4-BE49-F238E27FC236}">
                  <a16:creationId xmlns:a16="http://schemas.microsoft.com/office/drawing/2014/main" id="{3AF7B82B-37D1-3B8F-AA5B-1CA5A2517D41}"/>
                </a:ext>
              </a:extLst>
            </p:cNvPr>
            <p:cNvSpPr/>
            <p:nvPr/>
          </p:nvSpPr>
          <p:spPr>
            <a:xfrm>
              <a:off x="6510976" y="1036793"/>
              <a:ext cx="319971" cy="335990"/>
            </a:xfrm>
            <a:prstGeom prst="rect">
              <a:avLst/>
            </a:prstGeom>
            <a:solidFill>
              <a:srgbClr val="00206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13" name="Rectángulo 12">
              <a:extLst>
                <a:ext uri="{FF2B5EF4-FFF2-40B4-BE49-F238E27FC236}">
                  <a16:creationId xmlns:a16="http://schemas.microsoft.com/office/drawing/2014/main" id="{ED7AFF80-74A1-96AD-526C-715424011583}"/>
                </a:ext>
              </a:extLst>
            </p:cNvPr>
            <p:cNvSpPr/>
            <p:nvPr/>
          </p:nvSpPr>
          <p:spPr>
            <a:xfrm>
              <a:off x="4179647" y="1036793"/>
              <a:ext cx="319971" cy="335990"/>
            </a:xfrm>
            <a:prstGeom prst="rect">
              <a:avLst/>
            </a:prstGeom>
            <a:solidFill>
              <a:srgbClr val="FF00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grpSp>
    </p:spTree>
    <p:extLst>
      <p:ext uri="{BB962C8B-B14F-4D97-AF65-F5344CB8AC3E}">
        <p14:creationId xmlns:p14="http://schemas.microsoft.com/office/powerpoint/2010/main" val="858376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BCE45AD-6017-E984-BC6B-E8312EB4FB3F}"/>
              </a:ext>
            </a:extLst>
          </p:cNvPr>
          <p:cNvPicPr>
            <a:picLocks noChangeAspect="1"/>
          </p:cNvPicPr>
          <p:nvPr/>
        </p:nvPicPr>
        <p:blipFill>
          <a:blip r:embed="rId2"/>
          <a:stretch>
            <a:fillRect/>
          </a:stretch>
        </p:blipFill>
        <p:spPr>
          <a:xfrm>
            <a:off x="300279" y="1455855"/>
            <a:ext cx="4817574" cy="2456553"/>
          </a:xfrm>
          <a:prstGeom prst="rect">
            <a:avLst/>
          </a:prstGeom>
        </p:spPr>
      </p:pic>
      <p:pic>
        <p:nvPicPr>
          <p:cNvPr id="5" name="Imagen 4">
            <a:extLst>
              <a:ext uri="{FF2B5EF4-FFF2-40B4-BE49-F238E27FC236}">
                <a16:creationId xmlns:a16="http://schemas.microsoft.com/office/drawing/2014/main" id="{E4504E27-56E5-5EEC-72B5-88570D1C3EC3}"/>
              </a:ext>
            </a:extLst>
          </p:cNvPr>
          <p:cNvPicPr>
            <a:picLocks noChangeAspect="1"/>
          </p:cNvPicPr>
          <p:nvPr/>
        </p:nvPicPr>
        <p:blipFill>
          <a:blip r:embed="rId3"/>
          <a:stretch>
            <a:fillRect/>
          </a:stretch>
        </p:blipFill>
        <p:spPr>
          <a:xfrm>
            <a:off x="1082737" y="4173868"/>
            <a:ext cx="3252659" cy="2456553"/>
          </a:xfrm>
          <a:prstGeom prst="rect">
            <a:avLst/>
          </a:prstGeom>
        </p:spPr>
      </p:pic>
      <p:pic>
        <p:nvPicPr>
          <p:cNvPr id="6" name="Imagen 5">
            <a:extLst>
              <a:ext uri="{FF2B5EF4-FFF2-40B4-BE49-F238E27FC236}">
                <a16:creationId xmlns:a16="http://schemas.microsoft.com/office/drawing/2014/main" id="{1B59BB2D-CF5B-66A3-0997-C6D2B604EFD5}"/>
              </a:ext>
            </a:extLst>
          </p:cNvPr>
          <p:cNvPicPr>
            <a:picLocks noChangeAspect="1"/>
          </p:cNvPicPr>
          <p:nvPr/>
        </p:nvPicPr>
        <p:blipFill>
          <a:blip r:embed="rId4"/>
          <a:stretch>
            <a:fillRect/>
          </a:stretch>
        </p:blipFill>
        <p:spPr>
          <a:xfrm>
            <a:off x="6855623" y="4357747"/>
            <a:ext cx="4253640" cy="2088796"/>
          </a:xfrm>
          <a:prstGeom prst="rect">
            <a:avLst/>
          </a:prstGeom>
        </p:spPr>
      </p:pic>
      <p:pic>
        <p:nvPicPr>
          <p:cNvPr id="7" name="Imagen 6">
            <a:extLst>
              <a:ext uri="{FF2B5EF4-FFF2-40B4-BE49-F238E27FC236}">
                <a16:creationId xmlns:a16="http://schemas.microsoft.com/office/drawing/2014/main" id="{88F096F1-776F-10F8-39B8-33D907CA728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046881"/>
            <a:ext cx="4817574" cy="3071745"/>
          </a:xfrm>
          <a:prstGeom prst="rect">
            <a:avLst/>
          </a:prstGeom>
          <a:noFill/>
        </p:spPr>
      </p:pic>
      <p:sp>
        <p:nvSpPr>
          <p:cNvPr id="8" name="Título 1">
            <a:extLst>
              <a:ext uri="{FF2B5EF4-FFF2-40B4-BE49-F238E27FC236}">
                <a16:creationId xmlns:a16="http://schemas.microsoft.com/office/drawing/2014/main" id="{A5211F20-40E3-3EB2-4E6F-4CF77AEA93CF}"/>
              </a:ext>
            </a:extLst>
          </p:cNvPr>
          <p:cNvSpPr>
            <a:spLocks noGrp="1"/>
          </p:cNvSpPr>
          <p:nvPr>
            <p:ph type="title"/>
          </p:nvPr>
        </p:nvSpPr>
        <p:spPr>
          <a:xfrm>
            <a:off x="604157" y="274638"/>
            <a:ext cx="11175093" cy="427491"/>
          </a:xfrm>
        </p:spPr>
        <p:txBody>
          <a:bodyPr/>
          <a:lstStyle/>
          <a:p>
            <a:r>
              <a:rPr lang="es-ES" dirty="0"/>
              <a:t>Matriz de indicadores</a:t>
            </a:r>
          </a:p>
        </p:txBody>
      </p:sp>
      <p:sp>
        <p:nvSpPr>
          <p:cNvPr id="9" name="CuadroTexto 8">
            <a:extLst>
              <a:ext uri="{FF2B5EF4-FFF2-40B4-BE49-F238E27FC236}">
                <a16:creationId xmlns:a16="http://schemas.microsoft.com/office/drawing/2014/main" id="{00220525-834B-E380-1DA9-74DFBE4EB417}"/>
              </a:ext>
            </a:extLst>
          </p:cNvPr>
          <p:cNvSpPr txBox="1"/>
          <p:nvPr/>
        </p:nvSpPr>
        <p:spPr bwMode="auto">
          <a:xfrm>
            <a:off x="923182" y="796850"/>
            <a:ext cx="4436757" cy="397545"/>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just">
              <a:spcAft>
                <a:spcPts val="1200"/>
              </a:spcAft>
            </a:pPr>
            <a:r>
              <a:rPr lang="es-ES" sz="2000" b="1" dirty="0">
                <a:latin typeface="+mj-lt"/>
              </a:rPr>
              <a:t>Ejemplos de gráficos de indicadores:</a:t>
            </a:r>
          </a:p>
        </p:txBody>
      </p:sp>
    </p:spTree>
    <p:extLst>
      <p:ext uri="{BB962C8B-B14F-4D97-AF65-F5344CB8AC3E}">
        <p14:creationId xmlns:p14="http://schemas.microsoft.com/office/powerpoint/2010/main" val="851088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9B545-0268-FEB9-B55E-F6B6A48F4F0D}"/>
              </a:ext>
            </a:extLst>
          </p:cNvPr>
          <p:cNvSpPr>
            <a:spLocks noGrp="1"/>
          </p:cNvSpPr>
          <p:nvPr>
            <p:ph type="title"/>
          </p:nvPr>
        </p:nvSpPr>
        <p:spPr/>
        <p:txBody>
          <a:bodyPr/>
          <a:lstStyle/>
          <a:p>
            <a:r>
              <a:rPr lang="es-ES" dirty="0"/>
              <a:t>Matriz de acciones</a:t>
            </a:r>
          </a:p>
        </p:txBody>
      </p:sp>
      <p:pic>
        <p:nvPicPr>
          <p:cNvPr id="3" name="Imagen 2">
            <a:extLst>
              <a:ext uri="{FF2B5EF4-FFF2-40B4-BE49-F238E27FC236}">
                <a16:creationId xmlns:a16="http://schemas.microsoft.com/office/drawing/2014/main" id="{9AC9B299-C083-6760-67E0-4621D07A12DF}"/>
              </a:ext>
            </a:extLst>
          </p:cNvPr>
          <p:cNvPicPr>
            <a:picLocks noChangeAspect="1"/>
          </p:cNvPicPr>
          <p:nvPr/>
        </p:nvPicPr>
        <p:blipFill>
          <a:blip r:embed="rId2"/>
          <a:stretch>
            <a:fillRect/>
          </a:stretch>
        </p:blipFill>
        <p:spPr>
          <a:xfrm>
            <a:off x="667966" y="1123597"/>
            <a:ext cx="10856068" cy="2129679"/>
          </a:xfrm>
          <a:prstGeom prst="rect">
            <a:avLst/>
          </a:prstGeom>
        </p:spPr>
      </p:pic>
      <p:sp>
        <p:nvSpPr>
          <p:cNvPr id="4" name="CuadroTexto 3">
            <a:extLst>
              <a:ext uri="{FF2B5EF4-FFF2-40B4-BE49-F238E27FC236}">
                <a16:creationId xmlns:a16="http://schemas.microsoft.com/office/drawing/2014/main" id="{6DF211BF-9FFF-29C7-B149-5A2EF323D3B2}"/>
              </a:ext>
            </a:extLst>
          </p:cNvPr>
          <p:cNvSpPr txBox="1"/>
          <p:nvPr/>
        </p:nvSpPr>
        <p:spPr bwMode="auto">
          <a:xfrm>
            <a:off x="900485" y="4083430"/>
            <a:ext cx="5195515" cy="1320874"/>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just">
              <a:spcAft>
                <a:spcPts val="1200"/>
              </a:spcAft>
            </a:pPr>
            <a:r>
              <a:rPr lang="es-ES" sz="2000" dirty="0">
                <a:latin typeface="+mj-lt"/>
              </a:rPr>
              <a:t>Potencial información que puede obtenerse:</a:t>
            </a:r>
          </a:p>
          <a:p>
            <a:pPr marL="285750" indent="-285750" algn="just">
              <a:spcAft>
                <a:spcPts val="1200"/>
              </a:spcAft>
              <a:buFont typeface="Arial" panose="020B0604020202020204" pitchFamily="34" charset="0"/>
              <a:buChar char="•"/>
            </a:pPr>
            <a:r>
              <a:rPr lang="es-ES" sz="2000" dirty="0">
                <a:latin typeface="+mj-lt"/>
              </a:rPr>
              <a:t>% de acciones por estado.</a:t>
            </a:r>
          </a:p>
          <a:p>
            <a:pPr marL="285750" indent="-285750" algn="just">
              <a:spcAft>
                <a:spcPts val="1200"/>
              </a:spcAft>
              <a:buFont typeface="Arial" panose="020B0604020202020204" pitchFamily="34" charset="0"/>
              <a:buChar char="•"/>
            </a:pPr>
            <a:r>
              <a:rPr lang="es-ES" sz="2000" dirty="0">
                <a:latin typeface="+mj-lt"/>
              </a:rPr>
              <a:t>% de acciones por tipo: OBJ; AM; NC; OBS</a:t>
            </a:r>
          </a:p>
        </p:txBody>
      </p:sp>
      <p:pic>
        <p:nvPicPr>
          <p:cNvPr id="5" name="Imagen 4">
            <a:extLst>
              <a:ext uri="{FF2B5EF4-FFF2-40B4-BE49-F238E27FC236}">
                <a16:creationId xmlns:a16="http://schemas.microsoft.com/office/drawing/2014/main" id="{1B51BAFB-A767-F1A7-704A-54B0BF9851FC}"/>
              </a:ext>
            </a:extLst>
          </p:cNvPr>
          <p:cNvPicPr>
            <a:picLocks noChangeAspect="1"/>
          </p:cNvPicPr>
          <p:nvPr/>
        </p:nvPicPr>
        <p:blipFill>
          <a:blip r:embed="rId3"/>
          <a:stretch>
            <a:fillRect/>
          </a:stretch>
        </p:blipFill>
        <p:spPr>
          <a:xfrm>
            <a:off x="7116080" y="3523109"/>
            <a:ext cx="3621338" cy="2749534"/>
          </a:xfrm>
          <a:prstGeom prst="rect">
            <a:avLst/>
          </a:prstGeom>
        </p:spPr>
      </p:pic>
      <p:grpSp>
        <p:nvGrpSpPr>
          <p:cNvPr id="6" name="Grupo 5">
            <a:extLst>
              <a:ext uri="{FF2B5EF4-FFF2-40B4-BE49-F238E27FC236}">
                <a16:creationId xmlns:a16="http://schemas.microsoft.com/office/drawing/2014/main" id="{19FF9299-C63C-8A2C-7BAA-54312B693423}"/>
              </a:ext>
            </a:extLst>
          </p:cNvPr>
          <p:cNvGrpSpPr/>
          <p:nvPr/>
        </p:nvGrpSpPr>
        <p:grpSpPr>
          <a:xfrm>
            <a:off x="4310397" y="274638"/>
            <a:ext cx="7657739" cy="335990"/>
            <a:chOff x="1489376" y="1036793"/>
            <a:chExt cx="7657739" cy="335990"/>
          </a:xfrm>
        </p:grpSpPr>
        <p:sp>
          <p:nvSpPr>
            <p:cNvPr id="7" name="Rectángulo 6">
              <a:extLst>
                <a:ext uri="{FF2B5EF4-FFF2-40B4-BE49-F238E27FC236}">
                  <a16:creationId xmlns:a16="http://schemas.microsoft.com/office/drawing/2014/main" id="{3192F105-FE95-DE24-FAFB-574167AC6354}"/>
                </a:ext>
              </a:extLst>
            </p:cNvPr>
            <p:cNvSpPr/>
            <p:nvPr/>
          </p:nvSpPr>
          <p:spPr>
            <a:xfrm>
              <a:off x="1489376" y="1036793"/>
              <a:ext cx="319971" cy="335990"/>
            </a:xfrm>
            <a:prstGeom prst="rect">
              <a:avLst/>
            </a:prstGeom>
            <a:solidFill>
              <a:srgbClr val="FFFF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8" name="CuadroTexto 7">
              <a:extLst>
                <a:ext uri="{FF2B5EF4-FFF2-40B4-BE49-F238E27FC236}">
                  <a16:creationId xmlns:a16="http://schemas.microsoft.com/office/drawing/2014/main" id="{D626706C-D781-9BFE-8DA2-A874836B7B71}"/>
                </a:ext>
              </a:extLst>
            </p:cNvPr>
            <p:cNvSpPr txBox="1"/>
            <p:nvPr/>
          </p:nvSpPr>
          <p:spPr bwMode="auto">
            <a:xfrm>
              <a:off x="1897935" y="1036794"/>
              <a:ext cx="2281712"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incorpora</a:t>
              </a:r>
            </a:p>
          </p:txBody>
        </p:sp>
        <p:sp>
          <p:nvSpPr>
            <p:cNvPr id="9" name="CuadroTexto 8">
              <a:extLst>
                <a:ext uri="{FF2B5EF4-FFF2-40B4-BE49-F238E27FC236}">
                  <a16:creationId xmlns:a16="http://schemas.microsoft.com/office/drawing/2014/main" id="{EF7A56C2-7CD1-3066-4CCB-DF8B1CE8D992}"/>
                </a:ext>
              </a:extLst>
            </p:cNvPr>
            <p:cNvSpPr txBox="1"/>
            <p:nvPr/>
          </p:nvSpPr>
          <p:spPr bwMode="auto">
            <a:xfrm>
              <a:off x="4551505" y="1036794"/>
              <a:ext cx="180065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elimina</a:t>
              </a:r>
            </a:p>
          </p:txBody>
        </p:sp>
        <p:sp>
          <p:nvSpPr>
            <p:cNvPr id="10" name="CuadroTexto 9">
              <a:extLst>
                <a:ext uri="{FF2B5EF4-FFF2-40B4-BE49-F238E27FC236}">
                  <a16:creationId xmlns:a16="http://schemas.microsoft.com/office/drawing/2014/main" id="{2B868F24-75A0-9A4B-4D76-6558FDC14345}"/>
                </a:ext>
              </a:extLst>
            </p:cNvPr>
            <p:cNvSpPr txBox="1"/>
            <p:nvPr/>
          </p:nvSpPr>
          <p:spPr bwMode="auto">
            <a:xfrm>
              <a:off x="6869918" y="1036794"/>
              <a:ext cx="227719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cambia su título</a:t>
              </a:r>
            </a:p>
          </p:txBody>
        </p:sp>
        <p:sp>
          <p:nvSpPr>
            <p:cNvPr id="11" name="Rectángulo 10">
              <a:extLst>
                <a:ext uri="{FF2B5EF4-FFF2-40B4-BE49-F238E27FC236}">
                  <a16:creationId xmlns:a16="http://schemas.microsoft.com/office/drawing/2014/main" id="{D0CBB891-A684-BEC0-882A-CE1BE3B80B8D}"/>
                </a:ext>
              </a:extLst>
            </p:cNvPr>
            <p:cNvSpPr/>
            <p:nvPr/>
          </p:nvSpPr>
          <p:spPr>
            <a:xfrm>
              <a:off x="6510976" y="1036793"/>
              <a:ext cx="319971" cy="335990"/>
            </a:xfrm>
            <a:prstGeom prst="rect">
              <a:avLst/>
            </a:prstGeom>
            <a:solidFill>
              <a:srgbClr val="00206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12" name="Rectángulo 11">
              <a:extLst>
                <a:ext uri="{FF2B5EF4-FFF2-40B4-BE49-F238E27FC236}">
                  <a16:creationId xmlns:a16="http://schemas.microsoft.com/office/drawing/2014/main" id="{95742A42-3B66-0AE8-D202-F5B2ED97A581}"/>
                </a:ext>
              </a:extLst>
            </p:cNvPr>
            <p:cNvSpPr/>
            <p:nvPr/>
          </p:nvSpPr>
          <p:spPr>
            <a:xfrm>
              <a:off x="4179647" y="1036793"/>
              <a:ext cx="319971" cy="335990"/>
            </a:xfrm>
            <a:prstGeom prst="rect">
              <a:avLst/>
            </a:prstGeom>
            <a:solidFill>
              <a:srgbClr val="FF00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grpSp>
    </p:spTree>
    <p:extLst>
      <p:ext uri="{BB962C8B-B14F-4D97-AF65-F5344CB8AC3E}">
        <p14:creationId xmlns:p14="http://schemas.microsoft.com/office/powerpoint/2010/main" val="173192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9B545-0268-FEB9-B55E-F6B6A48F4F0D}"/>
              </a:ext>
            </a:extLst>
          </p:cNvPr>
          <p:cNvSpPr>
            <a:spLocks noGrp="1"/>
          </p:cNvSpPr>
          <p:nvPr>
            <p:ph type="title"/>
          </p:nvPr>
        </p:nvSpPr>
        <p:spPr/>
        <p:txBody>
          <a:bodyPr/>
          <a:lstStyle/>
          <a:p>
            <a:r>
              <a:rPr lang="es-ES" dirty="0"/>
              <a:t>Matriz Plan de formación</a:t>
            </a:r>
          </a:p>
        </p:txBody>
      </p:sp>
      <p:sp>
        <p:nvSpPr>
          <p:cNvPr id="4" name="CuadroTexto 3">
            <a:extLst>
              <a:ext uri="{FF2B5EF4-FFF2-40B4-BE49-F238E27FC236}">
                <a16:creationId xmlns:a16="http://schemas.microsoft.com/office/drawing/2014/main" id="{EC1F4F58-0DCA-E122-7D3A-CE18E3656DC7}"/>
              </a:ext>
            </a:extLst>
          </p:cNvPr>
          <p:cNvSpPr txBox="1"/>
          <p:nvPr/>
        </p:nvSpPr>
        <p:spPr bwMode="auto">
          <a:xfrm>
            <a:off x="527117" y="4425010"/>
            <a:ext cx="11129388" cy="1320874"/>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just">
              <a:spcAft>
                <a:spcPts val="1200"/>
              </a:spcAft>
            </a:pPr>
            <a:r>
              <a:rPr lang="es-ES" sz="2000" dirty="0">
                <a:latin typeface="+mj-lt"/>
              </a:rPr>
              <a:t>Potencial información que puede obtenerse:</a:t>
            </a:r>
          </a:p>
          <a:p>
            <a:pPr marL="285750" indent="-285750" algn="just">
              <a:spcAft>
                <a:spcPts val="1200"/>
              </a:spcAft>
              <a:buFont typeface="Arial" panose="020B0604020202020204" pitchFamily="34" charset="0"/>
              <a:buChar char="•"/>
            </a:pPr>
            <a:r>
              <a:rPr lang="es-ES" sz="2000" dirty="0">
                <a:latin typeface="+mj-lt"/>
              </a:rPr>
              <a:t>Horas de formación por asistente y año.</a:t>
            </a:r>
          </a:p>
          <a:p>
            <a:pPr marL="285750" indent="-285750" algn="just">
              <a:spcAft>
                <a:spcPts val="1200"/>
              </a:spcAft>
              <a:buFont typeface="Arial" panose="020B0604020202020204" pitchFamily="34" charset="0"/>
              <a:buChar char="•"/>
            </a:pPr>
            <a:r>
              <a:rPr lang="es-ES" sz="2000" dirty="0">
                <a:latin typeface="+mj-lt"/>
              </a:rPr>
              <a:t>% de eficacia de las acciones: ALTA, MEDIA, BAJA.</a:t>
            </a:r>
          </a:p>
        </p:txBody>
      </p:sp>
      <p:grpSp>
        <p:nvGrpSpPr>
          <p:cNvPr id="5" name="Grupo 4">
            <a:extLst>
              <a:ext uri="{FF2B5EF4-FFF2-40B4-BE49-F238E27FC236}">
                <a16:creationId xmlns:a16="http://schemas.microsoft.com/office/drawing/2014/main" id="{EA2207A8-0632-9E7E-8D0F-60A4DEFE9BE5}"/>
              </a:ext>
            </a:extLst>
          </p:cNvPr>
          <p:cNvGrpSpPr/>
          <p:nvPr/>
        </p:nvGrpSpPr>
        <p:grpSpPr>
          <a:xfrm>
            <a:off x="4446589" y="274638"/>
            <a:ext cx="7657739" cy="335990"/>
            <a:chOff x="1489376" y="1036793"/>
            <a:chExt cx="7657739" cy="335990"/>
          </a:xfrm>
        </p:grpSpPr>
        <p:sp>
          <p:nvSpPr>
            <p:cNvPr id="6" name="Rectángulo 5">
              <a:extLst>
                <a:ext uri="{FF2B5EF4-FFF2-40B4-BE49-F238E27FC236}">
                  <a16:creationId xmlns:a16="http://schemas.microsoft.com/office/drawing/2014/main" id="{D62FB1C7-3B90-9000-8A50-80AFB76947AA}"/>
                </a:ext>
              </a:extLst>
            </p:cNvPr>
            <p:cNvSpPr/>
            <p:nvPr/>
          </p:nvSpPr>
          <p:spPr>
            <a:xfrm>
              <a:off x="1489376" y="1036793"/>
              <a:ext cx="319971" cy="335990"/>
            </a:xfrm>
            <a:prstGeom prst="rect">
              <a:avLst/>
            </a:prstGeom>
            <a:solidFill>
              <a:srgbClr val="FFFF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7" name="CuadroTexto 6">
              <a:extLst>
                <a:ext uri="{FF2B5EF4-FFF2-40B4-BE49-F238E27FC236}">
                  <a16:creationId xmlns:a16="http://schemas.microsoft.com/office/drawing/2014/main" id="{59105910-65B9-3DD6-E59B-9D1F352FA9D7}"/>
                </a:ext>
              </a:extLst>
            </p:cNvPr>
            <p:cNvSpPr txBox="1"/>
            <p:nvPr/>
          </p:nvSpPr>
          <p:spPr bwMode="auto">
            <a:xfrm>
              <a:off x="1897935" y="1036794"/>
              <a:ext cx="2281712"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incorpora</a:t>
              </a:r>
            </a:p>
          </p:txBody>
        </p:sp>
        <p:sp>
          <p:nvSpPr>
            <p:cNvPr id="8" name="CuadroTexto 7">
              <a:extLst>
                <a:ext uri="{FF2B5EF4-FFF2-40B4-BE49-F238E27FC236}">
                  <a16:creationId xmlns:a16="http://schemas.microsoft.com/office/drawing/2014/main" id="{0A15D5AF-3074-D9B4-0143-B8ABDDE9DCD3}"/>
                </a:ext>
              </a:extLst>
            </p:cNvPr>
            <p:cNvSpPr txBox="1"/>
            <p:nvPr/>
          </p:nvSpPr>
          <p:spPr bwMode="auto">
            <a:xfrm>
              <a:off x="4551505" y="1036794"/>
              <a:ext cx="180065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elimina</a:t>
              </a:r>
            </a:p>
          </p:txBody>
        </p:sp>
        <p:sp>
          <p:nvSpPr>
            <p:cNvPr id="9" name="CuadroTexto 8">
              <a:extLst>
                <a:ext uri="{FF2B5EF4-FFF2-40B4-BE49-F238E27FC236}">
                  <a16:creationId xmlns:a16="http://schemas.microsoft.com/office/drawing/2014/main" id="{FB23F872-1CCB-778E-F59C-2A5DFE6A9C6D}"/>
                </a:ext>
              </a:extLst>
            </p:cNvPr>
            <p:cNvSpPr txBox="1"/>
            <p:nvPr/>
          </p:nvSpPr>
          <p:spPr bwMode="auto">
            <a:xfrm>
              <a:off x="6869918" y="1036794"/>
              <a:ext cx="227719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cambia su título</a:t>
              </a:r>
            </a:p>
          </p:txBody>
        </p:sp>
        <p:sp>
          <p:nvSpPr>
            <p:cNvPr id="10" name="Rectángulo 9">
              <a:extLst>
                <a:ext uri="{FF2B5EF4-FFF2-40B4-BE49-F238E27FC236}">
                  <a16:creationId xmlns:a16="http://schemas.microsoft.com/office/drawing/2014/main" id="{4FBA1464-FCBE-19C6-C5CB-24319F5CE884}"/>
                </a:ext>
              </a:extLst>
            </p:cNvPr>
            <p:cNvSpPr/>
            <p:nvPr/>
          </p:nvSpPr>
          <p:spPr>
            <a:xfrm>
              <a:off x="6510976" y="1036793"/>
              <a:ext cx="319971" cy="335990"/>
            </a:xfrm>
            <a:prstGeom prst="rect">
              <a:avLst/>
            </a:prstGeom>
            <a:solidFill>
              <a:srgbClr val="00206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11" name="Rectángulo 10">
              <a:extLst>
                <a:ext uri="{FF2B5EF4-FFF2-40B4-BE49-F238E27FC236}">
                  <a16:creationId xmlns:a16="http://schemas.microsoft.com/office/drawing/2014/main" id="{7E8F30D5-FDA3-9AF9-0CDE-E0A9D28EAF06}"/>
                </a:ext>
              </a:extLst>
            </p:cNvPr>
            <p:cNvSpPr/>
            <p:nvPr/>
          </p:nvSpPr>
          <p:spPr>
            <a:xfrm>
              <a:off x="4179647" y="1036793"/>
              <a:ext cx="319971" cy="335990"/>
            </a:xfrm>
            <a:prstGeom prst="rect">
              <a:avLst/>
            </a:prstGeom>
            <a:solidFill>
              <a:srgbClr val="FF00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grpSp>
      <p:pic>
        <p:nvPicPr>
          <p:cNvPr id="13" name="Imagen 12">
            <a:extLst>
              <a:ext uri="{FF2B5EF4-FFF2-40B4-BE49-F238E27FC236}">
                <a16:creationId xmlns:a16="http://schemas.microsoft.com/office/drawing/2014/main" id="{2C313998-8F24-1863-9C9F-5E90D3FB71BF}"/>
              </a:ext>
            </a:extLst>
          </p:cNvPr>
          <p:cNvPicPr>
            <a:picLocks noChangeAspect="1"/>
          </p:cNvPicPr>
          <p:nvPr/>
        </p:nvPicPr>
        <p:blipFill>
          <a:blip r:embed="rId2"/>
          <a:stretch>
            <a:fillRect/>
          </a:stretch>
        </p:blipFill>
        <p:spPr>
          <a:xfrm>
            <a:off x="520477" y="984701"/>
            <a:ext cx="11342451" cy="2340127"/>
          </a:xfrm>
          <a:prstGeom prst="rect">
            <a:avLst/>
          </a:prstGeom>
        </p:spPr>
      </p:pic>
    </p:spTree>
    <p:extLst>
      <p:ext uri="{BB962C8B-B14F-4D97-AF65-F5344CB8AC3E}">
        <p14:creationId xmlns:p14="http://schemas.microsoft.com/office/powerpoint/2010/main" val="394873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AF5F63-42EF-73F1-60C7-B5C5E5E18FB6}"/>
              </a:ext>
            </a:extLst>
          </p:cNvPr>
          <p:cNvSpPr>
            <a:spLocks noGrp="1"/>
          </p:cNvSpPr>
          <p:nvPr>
            <p:ph type="title"/>
          </p:nvPr>
        </p:nvSpPr>
        <p:spPr/>
        <p:txBody>
          <a:bodyPr/>
          <a:lstStyle/>
          <a:p>
            <a:r>
              <a:rPr lang="es-ES" dirty="0"/>
              <a:t>Matriz Evaluación de proveedores</a:t>
            </a:r>
          </a:p>
        </p:txBody>
      </p:sp>
      <p:sp>
        <p:nvSpPr>
          <p:cNvPr id="3" name="CuadroTexto 2">
            <a:extLst>
              <a:ext uri="{FF2B5EF4-FFF2-40B4-BE49-F238E27FC236}">
                <a16:creationId xmlns:a16="http://schemas.microsoft.com/office/drawing/2014/main" id="{5761C0E8-B4A3-FB65-B250-18CEF12BFD44}"/>
              </a:ext>
            </a:extLst>
          </p:cNvPr>
          <p:cNvSpPr txBox="1"/>
          <p:nvPr/>
        </p:nvSpPr>
        <p:spPr bwMode="auto">
          <a:xfrm>
            <a:off x="604157" y="787605"/>
            <a:ext cx="11175093" cy="2028761"/>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marL="285750" indent="-285750" algn="just">
              <a:spcAft>
                <a:spcPts val="1200"/>
              </a:spcAft>
              <a:buFont typeface="Arial" panose="020B0604020202020204" pitchFamily="34" charset="0"/>
              <a:buChar char="•"/>
            </a:pPr>
            <a:r>
              <a:rPr lang="es-ES" sz="1600" dirty="0">
                <a:latin typeface="+mj-lt"/>
              </a:rPr>
              <a:t>No se han realizado cambios hasta el momento.</a:t>
            </a:r>
          </a:p>
          <a:p>
            <a:pPr marL="285750" indent="-285750" algn="just">
              <a:spcAft>
                <a:spcPts val="1200"/>
              </a:spcAft>
              <a:buFont typeface="Arial" panose="020B0604020202020204" pitchFamily="34" charset="0"/>
              <a:buChar char="•"/>
            </a:pPr>
            <a:r>
              <a:rPr lang="es-ES" sz="1600" dirty="0">
                <a:latin typeface="+mj-lt"/>
              </a:rPr>
              <a:t>Valorando y haciendo pruebas para modificar la sistemática y que cada UPO realice la evaluación anual mediante un formulario Google.</a:t>
            </a:r>
          </a:p>
          <a:p>
            <a:pPr marL="285750" indent="-285750" algn="just">
              <a:spcAft>
                <a:spcPts val="1200"/>
              </a:spcAft>
              <a:buFont typeface="Arial" panose="020B0604020202020204" pitchFamily="34" charset="0"/>
              <a:buChar char="•"/>
            </a:pPr>
            <a:r>
              <a:rPr lang="es-ES" sz="1600" dirty="0">
                <a:latin typeface="+mj-lt"/>
              </a:rPr>
              <a:t>Si finalmente se considera viable, la Comisión de Calidad se encargaría de obtener los datos consolidados e informar a los proveedores.</a:t>
            </a:r>
          </a:p>
          <a:p>
            <a:pPr marL="285750" indent="-285750" algn="just">
              <a:spcAft>
                <a:spcPts val="1200"/>
              </a:spcAft>
              <a:buFont typeface="Arial" panose="020B0604020202020204" pitchFamily="34" charset="0"/>
              <a:buChar char="•"/>
            </a:pPr>
            <a:r>
              <a:rPr lang="es-ES" sz="1600" dirty="0">
                <a:latin typeface="+mj-lt"/>
              </a:rPr>
              <a:t>En caso contrario se analizará la conveniencia de modificar o no la matriz.</a:t>
            </a:r>
          </a:p>
        </p:txBody>
      </p:sp>
      <p:pic>
        <p:nvPicPr>
          <p:cNvPr id="5" name="Imagen 4">
            <a:extLst>
              <a:ext uri="{FF2B5EF4-FFF2-40B4-BE49-F238E27FC236}">
                <a16:creationId xmlns:a16="http://schemas.microsoft.com/office/drawing/2014/main" id="{D24FFADA-3B04-A0FA-7525-32A1124B8BFC}"/>
              </a:ext>
            </a:extLst>
          </p:cNvPr>
          <p:cNvPicPr>
            <a:picLocks noChangeAspect="1"/>
          </p:cNvPicPr>
          <p:nvPr/>
        </p:nvPicPr>
        <p:blipFill rotWithShape="1">
          <a:blip r:embed="rId2"/>
          <a:srcRect l="29282" t="17731" r="33537" b="5957"/>
          <a:stretch/>
        </p:blipFill>
        <p:spPr>
          <a:xfrm>
            <a:off x="710119" y="3011883"/>
            <a:ext cx="2752928" cy="3178275"/>
          </a:xfrm>
          <a:prstGeom prst="rect">
            <a:avLst/>
          </a:prstGeom>
        </p:spPr>
      </p:pic>
      <p:pic>
        <p:nvPicPr>
          <p:cNvPr id="7" name="Imagen 6">
            <a:extLst>
              <a:ext uri="{FF2B5EF4-FFF2-40B4-BE49-F238E27FC236}">
                <a16:creationId xmlns:a16="http://schemas.microsoft.com/office/drawing/2014/main" id="{89F0D82D-842A-C992-2A1F-3DAF0622A17D}"/>
              </a:ext>
            </a:extLst>
          </p:cNvPr>
          <p:cNvPicPr>
            <a:picLocks noChangeAspect="1"/>
          </p:cNvPicPr>
          <p:nvPr/>
        </p:nvPicPr>
        <p:blipFill rotWithShape="1">
          <a:blip r:embed="rId3"/>
          <a:srcRect l="30639" t="19574" r="33138" b="6242"/>
          <a:stretch/>
        </p:blipFill>
        <p:spPr>
          <a:xfrm>
            <a:off x="3774331" y="2816366"/>
            <a:ext cx="2996119" cy="3451477"/>
          </a:xfrm>
          <a:prstGeom prst="rect">
            <a:avLst/>
          </a:prstGeom>
        </p:spPr>
      </p:pic>
      <p:pic>
        <p:nvPicPr>
          <p:cNvPr id="9" name="Imagen 8">
            <a:extLst>
              <a:ext uri="{FF2B5EF4-FFF2-40B4-BE49-F238E27FC236}">
                <a16:creationId xmlns:a16="http://schemas.microsoft.com/office/drawing/2014/main" id="{A9CE843D-6234-A3CE-A7B0-E0DA615766EC}"/>
              </a:ext>
            </a:extLst>
          </p:cNvPr>
          <p:cNvPicPr>
            <a:picLocks noChangeAspect="1"/>
          </p:cNvPicPr>
          <p:nvPr/>
        </p:nvPicPr>
        <p:blipFill rotWithShape="1">
          <a:blip r:embed="rId4"/>
          <a:srcRect l="29841" t="38014" r="33856" b="18866"/>
          <a:stretch/>
        </p:blipFill>
        <p:spPr>
          <a:xfrm>
            <a:off x="7081734" y="2933493"/>
            <a:ext cx="4400147" cy="2939879"/>
          </a:xfrm>
          <a:prstGeom prst="rect">
            <a:avLst/>
          </a:prstGeom>
        </p:spPr>
      </p:pic>
    </p:spTree>
    <p:extLst>
      <p:ext uri="{BB962C8B-B14F-4D97-AF65-F5344CB8AC3E}">
        <p14:creationId xmlns:p14="http://schemas.microsoft.com/office/powerpoint/2010/main" val="884473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8757119-2EE7-766C-4AAC-11C481582AC3}"/>
              </a:ext>
            </a:extLst>
          </p:cNvPr>
          <p:cNvPicPr>
            <a:picLocks noChangeAspect="1"/>
          </p:cNvPicPr>
          <p:nvPr/>
        </p:nvPicPr>
        <p:blipFill rotWithShape="1">
          <a:blip r:embed="rId2"/>
          <a:srcRect l="4227" t="3448" r="2486" b="4489"/>
          <a:stretch/>
        </p:blipFill>
        <p:spPr>
          <a:xfrm>
            <a:off x="4387174" y="988761"/>
            <a:ext cx="3005848" cy="3135768"/>
          </a:xfrm>
          <a:prstGeom prst="rect">
            <a:avLst/>
          </a:prstGeom>
        </p:spPr>
      </p:pic>
      <p:pic>
        <p:nvPicPr>
          <p:cNvPr id="3074" name="Picture 2" descr="Gracias La Palabra Gratitud - Imagen gratis en Pixabay">
            <a:extLst>
              <a:ext uri="{FF2B5EF4-FFF2-40B4-BE49-F238E27FC236}">
                <a16:creationId xmlns:a16="http://schemas.microsoft.com/office/drawing/2014/main" id="{F6DC3709-63FE-09EC-3633-E3F77A3925A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1312" b="36812"/>
          <a:stretch/>
        </p:blipFill>
        <p:spPr bwMode="auto">
          <a:xfrm>
            <a:off x="412966" y="3969104"/>
            <a:ext cx="4769796" cy="1498059"/>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B1FEC9E-D3B0-5571-241E-8359F6360BA8}"/>
              </a:ext>
            </a:extLst>
          </p:cNvPr>
          <p:cNvSpPr txBox="1"/>
          <p:nvPr/>
        </p:nvSpPr>
        <p:spPr bwMode="auto">
          <a:xfrm>
            <a:off x="663912" y="2089707"/>
            <a:ext cx="3317132" cy="643766"/>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ctr"/>
            <a:r>
              <a:rPr lang="es-ES" kern="0" dirty="0">
                <a:latin typeface="+mj-lt"/>
              </a:rPr>
              <a:t>23 de abril</a:t>
            </a:r>
          </a:p>
          <a:p>
            <a:pPr algn="ctr"/>
            <a:r>
              <a:rPr lang="es-ES" kern="0" dirty="0">
                <a:latin typeface="+mj-lt"/>
              </a:rPr>
              <a:t>Día Internacional del Libro</a:t>
            </a:r>
          </a:p>
        </p:txBody>
      </p:sp>
      <p:sp>
        <p:nvSpPr>
          <p:cNvPr id="4" name="CuadroTexto 3">
            <a:extLst>
              <a:ext uri="{FF2B5EF4-FFF2-40B4-BE49-F238E27FC236}">
                <a16:creationId xmlns:a16="http://schemas.microsoft.com/office/drawing/2014/main" id="{EA598524-6488-7B95-F8A5-6B73F4502088}"/>
              </a:ext>
            </a:extLst>
          </p:cNvPr>
          <p:cNvSpPr txBox="1"/>
          <p:nvPr/>
        </p:nvSpPr>
        <p:spPr bwMode="auto">
          <a:xfrm>
            <a:off x="5485238" y="4815409"/>
            <a:ext cx="6293796" cy="459100"/>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ctr"/>
            <a:r>
              <a:rPr lang="es-ES" sz="2400" kern="0" dirty="0">
                <a:latin typeface="+mj-lt"/>
              </a:rPr>
              <a:t>……… pero os recomendamos una lectura más</a:t>
            </a:r>
          </a:p>
        </p:txBody>
      </p:sp>
    </p:spTree>
    <p:extLst>
      <p:ext uri="{BB962C8B-B14F-4D97-AF65-F5344CB8AC3E}">
        <p14:creationId xmlns:p14="http://schemas.microsoft.com/office/powerpoint/2010/main" val="323426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 fill="hold"/>
                                        <p:tgtEl>
                                          <p:spTgt spid="3074"/>
                                        </p:tgtEl>
                                        <p:attrNameLst>
                                          <p:attrName>ppt_x</p:attrName>
                                        </p:attrNameLst>
                                      </p:cBhvr>
                                      <p:tavLst>
                                        <p:tav tm="0">
                                          <p:val>
                                            <p:strVal val="#ppt_x"/>
                                          </p:val>
                                        </p:tav>
                                        <p:tav tm="100000">
                                          <p:val>
                                            <p:strVal val="#ppt_x"/>
                                          </p:val>
                                        </p:tav>
                                      </p:tavLst>
                                    </p:anim>
                                    <p:anim calcmode="lin" valueType="num">
                                      <p:cBhvr additive="base">
                                        <p:cTn id="17"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71FD9E-B698-63A9-1396-CCB51FA3E4DE}"/>
              </a:ext>
            </a:extLst>
          </p:cNvPr>
          <p:cNvSpPr>
            <a:spLocks noGrp="1"/>
          </p:cNvSpPr>
          <p:nvPr>
            <p:ph type="title"/>
          </p:nvPr>
        </p:nvSpPr>
        <p:spPr/>
        <p:txBody>
          <a:bodyPr/>
          <a:lstStyle/>
          <a:p>
            <a:r>
              <a:rPr lang="es-ES" dirty="0"/>
              <a:t>Índice</a:t>
            </a:r>
          </a:p>
        </p:txBody>
      </p:sp>
      <p:sp>
        <p:nvSpPr>
          <p:cNvPr id="3" name="CuadroTexto 2">
            <a:extLst>
              <a:ext uri="{FF2B5EF4-FFF2-40B4-BE49-F238E27FC236}">
                <a16:creationId xmlns:a16="http://schemas.microsoft.com/office/drawing/2014/main" id="{C257746A-9C35-2BCF-46C9-EE7225C26815}"/>
              </a:ext>
            </a:extLst>
          </p:cNvPr>
          <p:cNvSpPr txBox="1"/>
          <p:nvPr/>
        </p:nvSpPr>
        <p:spPr>
          <a:xfrm>
            <a:off x="866330" y="1501081"/>
            <a:ext cx="10650745" cy="3170099"/>
          </a:xfrm>
          <a:prstGeom prst="rect">
            <a:avLst/>
          </a:prstGeom>
          <a:noFill/>
        </p:spPr>
        <p:txBody>
          <a:bodyPr wrap="square" rtlCol="0">
            <a:spAutoFit/>
          </a:bodyPr>
          <a:lstStyle>
            <a:defPPr>
              <a:defRPr lang="es-ES"/>
            </a:defPPr>
            <a:lvl1pPr marL="285750" indent="-285750" algn="just">
              <a:spcAft>
                <a:spcPts val="1200"/>
              </a:spcAft>
              <a:buFont typeface="Arial" panose="020B0604020202020204" pitchFamily="34" charset="0"/>
              <a:buChar char="•"/>
              <a:defRPr sz="2000">
                <a:latin typeface="+mj-lt"/>
              </a:defRPr>
            </a:lvl1pPr>
          </a:lstStyle>
          <a:p>
            <a:r>
              <a:rPr lang="es-ES" sz="3200" dirty="0"/>
              <a:t>Presentación.</a:t>
            </a:r>
          </a:p>
          <a:p>
            <a:r>
              <a:rPr lang="es-ES" sz="3200" dirty="0"/>
              <a:t>Planificación anual de hitos del SIG 2023-2024.</a:t>
            </a:r>
          </a:p>
          <a:p>
            <a:r>
              <a:rPr lang="es-ES" sz="3200" dirty="0"/>
              <a:t>Novedades en las matrices del SIG.</a:t>
            </a:r>
          </a:p>
          <a:p>
            <a:r>
              <a:rPr lang="es-ES" sz="3200" dirty="0"/>
              <a:t>Guía para cumplimentación de las matrices.</a:t>
            </a:r>
          </a:p>
          <a:p>
            <a:r>
              <a:rPr lang="es-ES" sz="3200" dirty="0"/>
              <a:t>Dudas y preguntas.</a:t>
            </a:r>
          </a:p>
        </p:txBody>
      </p:sp>
    </p:spTree>
    <p:extLst>
      <p:ext uri="{BB962C8B-B14F-4D97-AF65-F5344CB8AC3E}">
        <p14:creationId xmlns:p14="http://schemas.microsoft.com/office/powerpoint/2010/main" val="133489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1C50C1-0F1E-E160-7524-B22360531F2C}"/>
              </a:ext>
            </a:extLst>
          </p:cNvPr>
          <p:cNvSpPr>
            <a:spLocks noGrp="1"/>
          </p:cNvSpPr>
          <p:nvPr>
            <p:ph type="title"/>
          </p:nvPr>
        </p:nvSpPr>
        <p:spPr/>
        <p:txBody>
          <a:bodyPr/>
          <a:lstStyle/>
          <a:p>
            <a:r>
              <a:rPr lang="es-ES" dirty="0"/>
              <a:t>Guía para cumplimentación de las matrices</a:t>
            </a:r>
          </a:p>
        </p:txBody>
      </p:sp>
      <p:grpSp>
        <p:nvGrpSpPr>
          <p:cNvPr id="15" name="Grupo 14"/>
          <p:cNvGrpSpPr/>
          <p:nvPr/>
        </p:nvGrpSpPr>
        <p:grpSpPr>
          <a:xfrm>
            <a:off x="3525079" y="888302"/>
            <a:ext cx="4770783" cy="5340220"/>
            <a:chOff x="3946214" y="1073832"/>
            <a:chExt cx="4296639" cy="5088429"/>
          </a:xfrm>
        </p:grpSpPr>
        <p:grpSp>
          <p:nvGrpSpPr>
            <p:cNvPr id="14" name="Grupo 13"/>
            <p:cNvGrpSpPr/>
            <p:nvPr/>
          </p:nvGrpSpPr>
          <p:grpSpPr>
            <a:xfrm>
              <a:off x="3946214" y="1073832"/>
              <a:ext cx="4296639" cy="5088429"/>
              <a:chOff x="3946214" y="1073832"/>
              <a:chExt cx="4296639" cy="5088429"/>
            </a:xfrm>
          </p:grpSpPr>
          <p:grpSp>
            <p:nvGrpSpPr>
              <p:cNvPr id="12" name="Grupo 11"/>
              <p:cNvGrpSpPr/>
              <p:nvPr/>
            </p:nvGrpSpPr>
            <p:grpSpPr>
              <a:xfrm>
                <a:off x="3946214" y="1073832"/>
                <a:ext cx="4296639" cy="5088429"/>
                <a:chOff x="4038978" y="1179849"/>
                <a:chExt cx="3817951" cy="4473328"/>
              </a:xfrm>
            </p:grpSpPr>
            <p:pic>
              <p:nvPicPr>
                <p:cNvPr id="7" name="Imagen 6"/>
                <p:cNvPicPr>
                  <a:picLocks noChangeAspect="1"/>
                </p:cNvPicPr>
                <p:nvPr/>
              </p:nvPicPr>
              <p:blipFill>
                <a:blip r:embed="rId2">
                  <a:extLst>
                    <a:ext uri="{BEBA8EAE-BF5A-486C-A8C5-ECC9F3942E4B}">
                      <a14:imgProps xmlns:a14="http://schemas.microsoft.com/office/drawing/2010/main">
                        <a14:imgLayer r:embed="rId3">
                          <a14:imgEffect>
                            <a14:backgroundRemoval t="4259" b="96593" l="3992" r="96806">
                              <a14:foregroundMark x1="3992" y1="4259" x2="96806" y2="96593"/>
                              <a14:foregroundMark x1="66467" y1="95230" x2="36527" y2="95230"/>
                            </a14:backgroundRemoval>
                          </a14:imgEffect>
                        </a14:imgLayer>
                      </a14:imgProps>
                    </a:ext>
                    <a:ext uri="{28A0092B-C50C-407E-A947-70E740481C1C}">
                      <a14:useLocalDpi xmlns:a14="http://schemas.microsoft.com/office/drawing/2010/main" val="0"/>
                    </a:ext>
                  </a:extLst>
                </a:blip>
                <a:stretch>
                  <a:fillRect/>
                </a:stretch>
              </p:blipFill>
              <p:spPr>
                <a:xfrm>
                  <a:off x="4038978" y="1179849"/>
                  <a:ext cx="3817951" cy="4473328"/>
                </a:xfrm>
                <a:prstGeom prst="rect">
                  <a:avLst/>
                </a:prstGeom>
              </p:spPr>
            </p:pic>
            <p:sp>
              <p:nvSpPr>
                <p:cNvPr id="11" name="Rectángulo 10"/>
                <p:cNvSpPr/>
                <p:nvPr/>
              </p:nvSpPr>
              <p:spPr>
                <a:xfrm rot="-120000">
                  <a:off x="4663547" y="2090358"/>
                  <a:ext cx="2889445" cy="294455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S"/>
                </a:p>
              </p:txBody>
            </p:sp>
          </p:grpSp>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3304" y="3724062"/>
                <a:ext cx="2642509" cy="1913425"/>
              </a:xfrm>
              <a:prstGeom prst="rect">
                <a:avLst/>
              </a:prstGeom>
            </p:spPr>
          </p:pic>
        </p:grpSp>
        <p:sp>
          <p:nvSpPr>
            <p:cNvPr id="13" name="Rectángulo 12"/>
            <p:cNvSpPr/>
            <p:nvPr/>
          </p:nvSpPr>
          <p:spPr>
            <a:xfrm>
              <a:off x="4113501" y="1965611"/>
              <a:ext cx="4089596" cy="1661993"/>
            </a:xfrm>
            <a:prstGeom prst="rect">
              <a:avLst/>
            </a:prstGeom>
          </p:spPr>
          <p:txBody>
            <a:bodyPr wrap="square">
              <a:spAutoFit/>
            </a:bodyPr>
            <a:lstStyle/>
            <a:p>
              <a:pPr algn="ctr"/>
              <a:r>
                <a:rPr lang="es-ES" sz="2700" b="1" dirty="0">
                  <a:latin typeface="+mj-lt"/>
                </a:rPr>
                <a:t>Manual del Sistema de Gestión de Calidad de IdiPAZ/FIBHULP</a:t>
              </a:r>
            </a:p>
            <a:p>
              <a:pPr algn="ctr"/>
              <a:r>
                <a:rPr lang="es-ES" i="1" dirty="0">
                  <a:latin typeface="+mj-lt"/>
                </a:rPr>
                <a:t>para no morir en el intento</a:t>
              </a:r>
            </a:p>
          </p:txBody>
        </p:sp>
      </p:grpSp>
      <p:sp>
        <p:nvSpPr>
          <p:cNvPr id="16" name="CuadroTexto 15">
            <a:extLst>
              <a:ext uri="{FF2B5EF4-FFF2-40B4-BE49-F238E27FC236}">
                <a16:creationId xmlns:a16="http://schemas.microsoft.com/office/drawing/2014/main" id="{79AFFFC5-0D66-DDF6-DAB7-8BC9896BC32D}"/>
              </a:ext>
            </a:extLst>
          </p:cNvPr>
          <p:cNvSpPr txBox="1"/>
          <p:nvPr/>
        </p:nvSpPr>
        <p:spPr>
          <a:xfrm rot="21165583">
            <a:off x="597495" y="2009810"/>
            <a:ext cx="2376932" cy="1107996"/>
          </a:xfrm>
          <a:prstGeom prst="rect">
            <a:avLst/>
          </a:prstGeom>
          <a:noFill/>
        </p:spPr>
        <p:txBody>
          <a:bodyPr wrap="square" rtlCol="0">
            <a:spAutoFit/>
          </a:bodyPr>
          <a:lstStyle/>
          <a:p>
            <a:pPr algn="ctr">
              <a:spcAft>
                <a:spcPts val="1200"/>
              </a:spcAft>
            </a:pPr>
            <a:r>
              <a:rPr lang="es-ES" sz="2200" b="1" dirty="0">
                <a:solidFill>
                  <a:schemeClr val="accent6">
                    <a:lumMod val="75000"/>
                  </a:schemeClr>
                </a:solidFill>
                <a:latin typeface="+mj-lt"/>
              </a:rPr>
              <a:t>¿Cómo se codificaban los riesgos?</a:t>
            </a:r>
          </a:p>
        </p:txBody>
      </p:sp>
      <p:sp>
        <p:nvSpPr>
          <p:cNvPr id="17" name="CuadroTexto 16">
            <a:extLst>
              <a:ext uri="{FF2B5EF4-FFF2-40B4-BE49-F238E27FC236}">
                <a16:creationId xmlns:a16="http://schemas.microsoft.com/office/drawing/2014/main" id="{79AFFFC5-0D66-DDF6-DAB7-8BC9896BC32D}"/>
              </a:ext>
            </a:extLst>
          </p:cNvPr>
          <p:cNvSpPr txBox="1"/>
          <p:nvPr/>
        </p:nvSpPr>
        <p:spPr>
          <a:xfrm rot="592481">
            <a:off x="8834540" y="1559459"/>
            <a:ext cx="2376932" cy="769441"/>
          </a:xfrm>
          <a:prstGeom prst="rect">
            <a:avLst/>
          </a:prstGeom>
          <a:noFill/>
        </p:spPr>
        <p:txBody>
          <a:bodyPr wrap="square" rtlCol="0">
            <a:spAutoFit/>
          </a:bodyPr>
          <a:lstStyle/>
          <a:p>
            <a:pPr algn="ctr">
              <a:spcAft>
                <a:spcPts val="1200"/>
              </a:spcAft>
            </a:pPr>
            <a:r>
              <a:rPr lang="es-ES" sz="2200" b="1" dirty="0">
                <a:solidFill>
                  <a:srgbClr val="C00000"/>
                </a:solidFill>
                <a:latin typeface="+mj-lt"/>
              </a:rPr>
              <a:t>¿Qué es el un indicador?</a:t>
            </a:r>
          </a:p>
        </p:txBody>
      </p:sp>
      <p:sp>
        <p:nvSpPr>
          <p:cNvPr id="18" name="CuadroTexto 17">
            <a:extLst>
              <a:ext uri="{FF2B5EF4-FFF2-40B4-BE49-F238E27FC236}">
                <a16:creationId xmlns:a16="http://schemas.microsoft.com/office/drawing/2014/main" id="{79AFFFC5-0D66-DDF6-DAB7-8BC9896BC32D}"/>
              </a:ext>
            </a:extLst>
          </p:cNvPr>
          <p:cNvSpPr txBox="1"/>
          <p:nvPr/>
        </p:nvSpPr>
        <p:spPr>
          <a:xfrm rot="220739">
            <a:off x="352732" y="4343995"/>
            <a:ext cx="3305318" cy="1323439"/>
          </a:xfrm>
          <a:prstGeom prst="rect">
            <a:avLst/>
          </a:prstGeom>
          <a:noFill/>
        </p:spPr>
        <p:txBody>
          <a:bodyPr wrap="square" rtlCol="0">
            <a:spAutoFit/>
          </a:bodyPr>
          <a:lstStyle/>
          <a:p>
            <a:pPr algn="ctr">
              <a:spcAft>
                <a:spcPts val="1200"/>
              </a:spcAft>
            </a:pPr>
            <a:r>
              <a:rPr lang="es-ES" sz="2000" b="1" dirty="0">
                <a:solidFill>
                  <a:schemeClr val="accent5">
                    <a:lumMod val="75000"/>
                  </a:schemeClr>
                </a:solidFill>
                <a:latin typeface="+mj-lt"/>
              </a:rPr>
              <a:t>¿Cuál es la diferencia entre una acción de mejora y una observación?</a:t>
            </a:r>
          </a:p>
        </p:txBody>
      </p:sp>
      <p:sp>
        <p:nvSpPr>
          <p:cNvPr id="19" name="CuadroTexto 18">
            <a:extLst>
              <a:ext uri="{FF2B5EF4-FFF2-40B4-BE49-F238E27FC236}">
                <a16:creationId xmlns:a16="http://schemas.microsoft.com/office/drawing/2014/main" id="{79AFFFC5-0D66-DDF6-DAB7-8BC9896BC32D}"/>
              </a:ext>
            </a:extLst>
          </p:cNvPr>
          <p:cNvSpPr txBox="1"/>
          <p:nvPr/>
        </p:nvSpPr>
        <p:spPr>
          <a:xfrm rot="21165583">
            <a:off x="8443352" y="3204469"/>
            <a:ext cx="3471144" cy="707886"/>
          </a:xfrm>
          <a:prstGeom prst="rect">
            <a:avLst/>
          </a:prstGeom>
          <a:noFill/>
        </p:spPr>
        <p:txBody>
          <a:bodyPr wrap="square" rtlCol="0">
            <a:spAutoFit/>
          </a:bodyPr>
          <a:lstStyle/>
          <a:p>
            <a:pPr algn="ctr">
              <a:spcAft>
                <a:spcPts val="1200"/>
              </a:spcAft>
            </a:pPr>
            <a:r>
              <a:rPr lang="es-ES" sz="2000" b="1" dirty="0">
                <a:solidFill>
                  <a:schemeClr val="accent5">
                    <a:lumMod val="75000"/>
                  </a:schemeClr>
                </a:solidFill>
                <a:latin typeface="+mj-lt"/>
              </a:rPr>
              <a:t>¿Cuál es el posible origen de mi oportunidad?</a:t>
            </a:r>
          </a:p>
        </p:txBody>
      </p:sp>
      <p:sp>
        <p:nvSpPr>
          <p:cNvPr id="20" name="CuadroTexto 19">
            <a:extLst>
              <a:ext uri="{FF2B5EF4-FFF2-40B4-BE49-F238E27FC236}">
                <a16:creationId xmlns:a16="http://schemas.microsoft.com/office/drawing/2014/main" id="{79AFFFC5-0D66-DDF6-DAB7-8BC9896BC32D}"/>
              </a:ext>
            </a:extLst>
          </p:cNvPr>
          <p:cNvSpPr txBox="1"/>
          <p:nvPr/>
        </p:nvSpPr>
        <p:spPr>
          <a:xfrm>
            <a:off x="8428785" y="4844492"/>
            <a:ext cx="3471144" cy="769441"/>
          </a:xfrm>
          <a:prstGeom prst="rect">
            <a:avLst/>
          </a:prstGeom>
          <a:noFill/>
        </p:spPr>
        <p:txBody>
          <a:bodyPr wrap="square" rtlCol="0">
            <a:spAutoFit/>
          </a:bodyPr>
          <a:lstStyle/>
          <a:p>
            <a:pPr algn="ctr">
              <a:spcAft>
                <a:spcPts val="1200"/>
              </a:spcAft>
            </a:pPr>
            <a:r>
              <a:rPr lang="es-ES" sz="2200" b="1" dirty="0">
                <a:solidFill>
                  <a:schemeClr val="accent6">
                    <a:lumMod val="75000"/>
                  </a:schemeClr>
                </a:solidFill>
                <a:latin typeface="+mj-lt"/>
              </a:rPr>
              <a:t>+ consejos prácticos para la auditoría</a:t>
            </a:r>
          </a:p>
        </p:txBody>
      </p:sp>
    </p:spTree>
    <p:extLst>
      <p:ext uri="{BB962C8B-B14F-4D97-AF65-F5344CB8AC3E}">
        <p14:creationId xmlns:p14="http://schemas.microsoft.com/office/powerpoint/2010/main" val="13832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Resumen de los 10 años de vida del SIG</a:t>
            </a:r>
          </a:p>
        </p:txBody>
      </p:sp>
      <p:sp>
        <p:nvSpPr>
          <p:cNvPr id="3" name="CuadroTexto 2">
            <a:extLst>
              <a:ext uri="{FF2B5EF4-FFF2-40B4-BE49-F238E27FC236}">
                <a16:creationId xmlns:a16="http://schemas.microsoft.com/office/drawing/2014/main" id="{112ECB6C-7A73-783F-58B1-DDB2180DA03C}"/>
              </a:ext>
            </a:extLst>
          </p:cNvPr>
          <p:cNvSpPr txBox="1"/>
          <p:nvPr/>
        </p:nvSpPr>
        <p:spPr>
          <a:xfrm>
            <a:off x="5012575" y="1091266"/>
            <a:ext cx="6264333" cy="4555093"/>
          </a:xfrm>
          <a:prstGeom prst="rect">
            <a:avLst/>
          </a:prstGeom>
          <a:noFill/>
        </p:spPr>
        <p:txBody>
          <a:bodyPr wrap="square" rtlCol="0">
            <a:spAutoFit/>
          </a:bodyPr>
          <a:lstStyle/>
          <a:p>
            <a:pPr algn="just">
              <a:spcAft>
                <a:spcPts val="1200"/>
              </a:spcAft>
            </a:pPr>
            <a:r>
              <a:rPr lang="es-ES" sz="2000" b="1" dirty="0">
                <a:latin typeface="+mj-lt"/>
              </a:rPr>
              <a:t>Desde la primera certificación en julio de 2013:</a:t>
            </a:r>
          </a:p>
          <a:p>
            <a:pPr marL="285750" indent="-285750" algn="just">
              <a:spcAft>
                <a:spcPts val="1200"/>
              </a:spcAft>
              <a:buFont typeface="Arial" panose="020B0604020202020204" pitchFamily="34" charset="0"/>
              <a:buChar char="•"/>
            </a:pPr>
            <a:r>
              <a:rPr lang="es-ES" sz="2000" dirty="0">
                <a:latin typeface="+mj-lt"/>
              </a:rPr>
              <a:t>Hemos superado un total de 14 auditorías externas, en todas las épocas y meses del año</a:t>
            </a:r>
          </a:p>
          <a:p>
            <a:pPr marL="285750" indent="-285750" algn="just">
              <a:spcAft>
                <a:spcPts val="1200"/>
              </a:spcAft>
              <a:buFont typeface="Arial" panose="020B0604020202020204" pitchFamily="34" charset="0"/>
              <a:buChar char="•"/>
            </a:pPr>
            <a:r>
              <a:rPr lang="es-ES" sz="2000" dirty="0">
                <a:latin typeface="+mj-lt"/>
              </a:rPr>
              <a:t>La mayoría de los ciclos de auditoría no han llegado al año completo y nunca han coincidido con el año natural</a:t>
            </a:r>
          </a:p>
          <a:p>
            <a:pPr marL="285750" indent="-285750" algn="just">
              <a:spcAft>
                <a:spcPts val="1200"/>
              </a:spcAft>
              <a:buFont typeface="Arial" panose="020B0604020202020204" pitchFamily="34" charset="0"/>
              <a:buChar char="•"/>
            </a:pPr>
            <a:r>
              <a:rPr lang="es-ES" sz="2000" dirty="0">
                <a:latin typeface="+mj-lt"/>
              </a:rPr>
              <a:t>Hemos trabajado con dos empresas certificadoras y superado un transfer del certificado en agosto de 2018</a:t>
            </a:r>
          </a:p>
          <a:p>
            <a:pPr marL="285750" indent="-285750" algn="just">
              <a:spcAft>
                <a:spcPts val="1200"/>
              </a:spcAft>
              <a:buFont typeface="Arial" panose="020B0604020202020204" pitchFamily="34" charset="0"/>
              <a:buChar char="•"/>
            </a:pPr>
            <a:r>
              <a:rPr lang="es-ES" sz="2000" dirty="0">
                <a:latin typeface="+mj-lt"/>
              </a:rPr>
              <a:t>Se ha adaptado el SIG a las nuevas versiones de la ISO 9001:2015 y, recientemente, a la UNE 166002:2021</a:t>
            </a:r>
          </a:p>
          <a:p>
            <a:pPr marL="285750" indent="-285750" algn="just">
              <a:spcAft>
                <a:spcPts val="1200"/>
              </a:spcAft>
              <a:buFont typeface="Arial" panose="020B0604020202020204" pitchFamily="34" charset="0"/>
              <a:buChar char="•"/>
            </a:pPr>
            <a:r>
              <a:rPr lang="es-ES" sz="2000" dirty="0">
                <a:latin typeface="+mj-lt"/>
              </a:rPr>
              <a:t>Hemos trabajado con dos empresas de consultoría (desde abril de 2018 con AUREN) y un total de 5 jefes de proyecto (Luis, Álvaro, Antonio, David y Begoña)</a:t>
            </a:r>
          </a:p>
        </p:txBody>
      </p:sp>
      <p:pic>
        <p:nvPicPr>
          <p:cNvPr id="4" name="Imagen 3"/>
          <p:cNvPicPr>
            <a:picLocks noChangeAspect="1"/>
          </p:cNvPicPr>
          <p:nvPr/>
        </p:nvPicPr>
        <p:blipFill rotWithShape="1">
          <a:blip r:embed="rId2"/>
          <a:srcRect l="31869" t="13835" r="34861" b="3859"/>
          <a:stretch/>
        </p:blipFill>
        <p:spPr>
          <a:xfrm>
            <a:off x="698269" y="989213"/>
            <a:ext cx="3948546" cy="5494713"/>
          </a:xfrm>
          <a:prstGeom prst="rect">
            <a:avLst/>
          </a:prstGeom>
        </p:spPr>
      </p:pic>
    </p:spTree>
    <p:extLst>
      <p:ext uri="{BB962C8B-B14F-4D97-AF65-F5344CB8AC3E}">
        <p14:creationId xmlns:p14="http://schemas.microsoft.com/office/powerpoint/2010/main" val="9341403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¿Y ahora qué?</a:t>
            </a:r>
          </a:p>
        </p:txBody>
      </p:sp>
      <p:pic>
        <p:nvPicPr>
          <p:cNvPr id="3" name="Imagen 2"/>
          <p:cNvPicPr>
            <a:picLocks noChangeAspect="1"/>
          </p:cNvPicPr>
          <p:nvPr/>
        </p:nvPicPr>
        <p:blipFill>
          <a:blip r:embed="rId2"/>
          <a:stretch>
            <a:fillRect/>
          </a:stretch>
        </p:blipFill>
        <p:spPr>
          <a:xfrm>
            <a:off x="3141864" y="1209675"/>
            <a:ext cx="7886700" cy="4438650"/>
          </a:xfrm>
          <a:prstGeom prst="rect">
            <a:avLst/>
          </a:prstGeom>
        </p:spPr>
      </p:pic>
      <p:pic>
        <p:nvPicPr>
          <p:cNvPr id="4" name="Imagen 3"/>
          <p:cNvPicPr>
            <a:picLocks noChangeAspect="1"/>
          </p:cNvPicPr>
          <p:nvPr/>
        </p:nvPicPr>
        <p:blipFill rotWithShape="1">
          <a:blip r:embed="rId3"/>
          <a:srcRect l="22447" t="23902" r="24882" b="24319"/>
          <a:stretch/>
        </p:blipFill>
        <p:spPr>
          <a:xfrm>
            <a:off x="540328" y="1409181"/>
            <a:ext cx="2277687" cy="1030778"/>
          </a:xfrm>
          <a:prstGeom prst="rect">
            <a:avLst/>
          </a:prstGeom>
        </p:spPr>
      </p:pic>
    </p:spTree>
    <p:extLst>
      <p:ext uri="{BB962C8B-B14F-4D97-AF65-F5344CB8AC3E}">
        <p14:creationId xmlns:p14="http://schemas.microsoft.com/office/powerpoint/2010/main" val="1787678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ES" dirty="0"/>
              <a:t>Planificación anual de hitos del SIG</a:t>
            </a:r>
          </a:p>
        </p:txBody>
      </p:sp>
      <p:sp>
        <p:nvSpPr>
          <p:cNvPr id="9" name="CuadroTexto 8">
            <a:extLst>
              <a:ext uri="{FF2B5EF4-FFF2-40B4-BE49-F238E27FC236}">
                <a16:creationId xmlns:a16="http://schemas.microsoft.com/office/drawing/2014/main" id="{42B57CC3-CAC2-87BD-A076-F16218063A64}"/>
              </a:ext>
            </a:extLst>
          </p:cNvPr>
          <p:cNvSpPr txBox="1"/>
          <p:nvPr/>
        </p:nvSpPr>
        <p:spPr>
          <a:xfrm>
            <a:off x="397781" y="829873"/>
            <a:ext cx="11359244" cy="723275"/>
          </a:xfrm>
          <a:prstGeom prst="rect">
            <a:avLst/>
          </a:prstGeom>
          <a:noFill/>
        </p:spPr>
        <p:txBody>
          <a:bodyPr wrap="square" rtlCol="0">
            <a:spAutoFit/>
          </a:bodyPr>
          <a:lstStyle/>
          <a:p>
            <a:pPr marL="285750" indent="-285750">
              <a:spcAft>
                <a:spcPts val="600"/>
              </a:spcAft>
              <a:buFont typeface="Wingdings" panose="05000000000000000000" pitchFamily="2" charset="2"/>
              <a:buChar char="§"/>
            </a:pPr>
            <a:r>
              <a:rPr lang="es-ES" dirty="0">
                <a:latin typeface="+mj-lt"/>
              </a:rPr>
              <a:t>OBJETIVO: Ordenar y coordinar de forma más eficaz, los hitos necesarios para el adecuado mantenimiento del SIG.</a:t>
            </a:r>
          </a:p>
          <a:p>
            <a:pPr marL="285750" indent="-285750">
              <a:spcAft>
                <a:spcPts val="600"/>
              </a:spcAft>
              <a:buFont typeface="Wingdings" panose="05000000000000000000" pitchFamily="2" charset="2"/>
              <a:buChar char="§"/>
            </a:pPr>
            <a:r>
              <a:rPr lang="es-ES" dirty="0">
                <a:latin typeface="+mj-lt"/>
              </a:rPr>
              <a:t>La CC, supervisará que los hitos se van cumpliendo en los periodos indicados.</a:t>
            </a:r>
          </a:p>
        </p:txBody>
      </p:sp>
      <p:pic>
        <p:nvPicPr>
          <p:cNvPr id="2" name="Imagen 1">
            <a:extLst>
              <a:ext uri="{FF2B5EF4-FFF2-40B4-BE49-F238E27FC236}">
                <a16:creationId xmlns:a16="http://schemas.microsoft.com/office/drawing/2014/main" id="{A4ACE9F5-864C-AC32-88A2-1881C0C3A4A2}"/>
              </a:ext>
            </a:extLst>
          </p:cNvPr>
          <p:cNvPicPr>
            <a:picLocks noChangeAspect="1"/>
          </p:cNvPicPr>
          <p:nvPr/>
        </p:nvPicPr>
        <p:blipFill>
          <a:blip r:embed="rId2"/>
          <a:stretch>
            <a:fillRect/>
          </a:stretch>
        </p:blipFill>
        <p:spPr>
          <a:xfrm>
            <a:off x="604157" y="1669171"/>
            <a:ext cx="10624502" cy="4902470"/>
          </a:xfrm>
          <a:prstGeom prst="rect">
            <a:avLst/>
          </a:prstGeom>
        </p:spPr>
      </p:pic>
    </p:spTree>
    <p:extLst>
      <p:ext uri="{BB962C8B-B14F-4D97-AF65-F5344CB8AC3E}">
        <p14:creationId xmlns:p14="http://schemas.microsoft.com/office/powerpoint/2010/main" val="3380380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12ECB6C-7A73-783F-58B1-DDB2180DA03C}"/>
              </a:ext>
            </a:extLst>
          </p:cNvPr>
          <p:cNvSpPr txBox="1"/>
          <p:nvPr/>
        </p:nvSpPr>
        <p:spPr>
          <a:xfrm>
            <a:off x="846306" y="1215957"/>
            <a:ext cx="10438914" cy="3939540"/>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s-ES" sz="2000" dirty="0">
                <a:latin typeface="+mj-lt"/>
              </a:rPr>
              <a:t>El ciclo de nuestro SGI es anual y se corresponde con el año natural: ENERO-DICIEMBRE.</a:t>
            </a:r>
          </a:p>
          <a:p>
            <a:pPr marL="285750" indent="-285750" algn="just">
              <a:spcAft>
                <a:spcPts val="1200"/>
              </a:spcAft>
              <a:buFont typeface="Arial" panose="020B0604020202020204" pitchFamily="34" charset="0"/>
              <a:buChar char="•"/>
            </a:pPr>
            <a:r>
              <a:rPr lang="es-ES" sz="2000" dirty="0">
                <a:latin typeface="+mj-lt"/>
              </a:rPr>
              <a:t>Aunque las auditorías internas y externa se llevan a cabo entre enero y marzo de cada año, el periodo que se audita, y por tanto las evidencias que hay que mostrar, son las generadas en ejercicio anterior (enero-diciembre), con la excepción del Informe de Revisión del SIG por la Dirección que se elabora en marzo con la información y datos del año anterior.</a:t>
            </a:r>
          </a:p>
          <a:p>
            <a:pPr marL="285750" indent="-285750" algn="just">
              <a:spcAft>
                <a:spcPts val="1200"/>
              </a:spcAft>
              <a:buFont typeface="Arial" panose="020B0604020202020204" pitchFamily="34" charset="0"/>
              <a:buChar char="•"/>
            </a:pPr>
            <a:r>
              <a:rPr lang="es-ES" sz="2000" dirty="0">
                <a:latin typeface="+mj-lt"/>
              </a:rPr>
              <a:t>La cumplimentación de las nuevas matrices (DAFO;  revisión y actualización de procesos; organigramas, etc.), que se ha llevado a cabo entre finales de 2022 y marzo de 2023, es válido para todo el año 2023,  salvo que se produzcan circunstancias extraordinarias.</a:t>
            </a:r>
          </a:p>
          <a:p>
            <a:pPr marL="285750" indent="-285750" algn="just">
              <a:spcAft>
                <a:spcPts val="1200"/>
              </a:spcAft>
              <a:buFont typeface="Arial" panose="020B0604020202020204" pitchFamily="34" charset="0"/>
              <a:buChar char="•"/>
            </a:pPr>
            <a:r>
              <a:rPr lang="es-ES" sz="2000" dirty="0">
                <a:latin typeface="+mj-lt"/>
              </a:rPr>
              <a:t>El mantenimiento del SIG consiste en generar los registros habituales derivados de los procesos y actualizar los diferentes hitos del SIG en los meses que se han fijado en la Planificación Anual, con el soporte del equipo de consultoría.</a:t>
            </a:r>
          </a:p>
        </p:txBody>
      </p:sp>
      <p:sp>
        <p:nvSpPr>
          <p:cNvPr id="6" name="Título 2">
            <a:extLst>
              <a:ext uri="{FF2B5EF4-FFF2-40B4-BE49-F238E27FC236}">
                <a16:creationId xmlns:a16="http://schemas.microsoft.com/office/drawing/2014/main" id="{592D7141-5A6C-62FC-4AC1-98B66830B3E3}"/>
              </a:ext>
            </a:extLst>
          </p:cNvPr>
          <p:cNvSpPr>
            <a:spLocks noGrp="1"/>
          </p:cNvSpPr>
          <p:nvPr>
            <p:ph type="title"/>
          </p:nvPr>
        </p:nvSpPr>
        <p:spPr>
          <a:xfrm>
            <a:off x="604157" y="274638"/>
            <a:ext cx="11175093" cy="427491"/>
          </a:xfrm>
        </p:spPr>
        <p:txBody>
          <a:bodyPr/>
          <a:lstStyle/>
          <a:p>
            <a:r>
              <a:rPr lang="es-ES" dirty="0"/>
              <a:t>Planificación anual de hitos del SIG</a:t>
            </a:r>
          </a:p>
        </p:txBody>
      </p:sp>
    </p:spTree>
    <p:extLst>
      <p:ext uri="{BB962C8B-B14F-4D97-AF65-F5344CB8AC3E}">
        <p14:creationId xmlns:p14="http://schemas.microsoft.com/office/powerpoint/2010/main" val="395576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9B545-0268-FEB9-B55E-F6B6A48F4F0D}"/>
              </a:ext>
            </a:extLst>
          </p:cNvPr>
          <p:cNvSpPr>
            <a:spLocks noGrp="1"/>
          </p:cNvSpPr>
          <p:nvPr>
            <p:ph type="title"/>
          </p:nvPr>
        </p:nvSpPr>
        <p:spPr/>
        <p:txBody>
          <a:bodyPr/>
          <a:lstStyle/>
          <a:p>
            <a:r>
              <a:rPr lang="es-ES" dirty="0"/>
              <a:t>Novedades en las matrices del SGI</a:t>
            </a:r>
          </a:p>
        </p:txBody>
      </p:sp>
      <p:sp>
        <p:nvSpPr>
          <p:cNvPr id="3" name="CuadroTexto 2">
            <a:extLst>
              <a:ext uri="{FF2B5EF4-FFF2-40B4-BE49-F238E27FC236}">
                <a16:creationId xmlns:a16="http://schemas.microsoft.com/office/drawing/2014/main" id="{58EF4871-974E-E41C-E035-A9C676E02AF0}"/>
              </a:ext>
            </a:extLst>
          </p:cNvPr>
          <p:cNvSpPr txBox="1"/>
          <p:nvPr/>
        </p:nvSpPr>
        <p:spPr>
          <a:xfrm>
            <a:off x="876543" y="1731522"/>
            <a:ext cx="10438914" cy="4708981"/>
          </a:xfrm>
          <a:prstGeom prst="rect">
            <a:avLst/>
          </a:prstGeom>
          <a:noFill/>
        </p:spPr>
        <p:txBody>
          <a:bodyPr wrap="square" rtlCol="0">
            <a:spAutoFit/>
          </a:bodyPr>
          <a:lstStyle/>
          <a:p>
            <a:pPr algn="just">
              <a:spcAft>
                <a:spcPts val="1200"/>
              </a:spcAft>
            </a:pPr>
            <a:r>
              <a:rPr lang="es-ES" sz="2000" b="1" dirty="0">
                <a:latin typeface="+mj-lt"/>
              </a:rPr>
              <a:t>Porque:</a:t>
            </a:r>
          </a:p>
          <a:p>
            <a:pPr marL="285750" indent="-285750" algn="just">
              <a:spcAft>
                <a:spcPts val="1200"/>
              </a:spcAft>
              <a:buFont typeface="Arial" panose="020B0604020202020204" pitchFamily="34" charset="0"/>
              <a:buChar char="•"/>
            </a:pPr>
            <a:r>
              <a:rPr lang="es-ES" sz="2000" dirty="0">
                <a:latin typeface="+mj-lt"/>
              </a:rPr>
              <a:t>El SIG del </a:t>
            </a:r>
            <a:r>
              <a:rPr lang="es-ES" sz="2000" dirty="0" err="1">
                <a:latin typeface="+mj-lt"/>
              </a:rPr>
              <a:t>IdiPAZ</a:t>
            </a:r>
            <a:r>
              <a:rPr lang="es-ES" sz="2000" dirty="0">
                <a:latin typeface="+mj-lt"/>
              </a:rPr>
              <a:t> esta integrado por 14 “pequeños SIG” de 14 </a:t>
            </a:r>
            <a:r>
              <a:rPr lang="es-ES" sz="2000" dirty="0" err="1">
                <a:latin typeface="+mj-lt"/>
              </a:rPr>
              <a:t>UPOs</a:t>
            </a:r>
            <a:r>
              <a:rPr lang="es-ES" sz="2000" dirty="0">
                <a:latin typeface="+mj-lt"/>
              </a:rPr>
              <a:t>, con sus respectivas singularidades y hasta que las metodologías no se implementan y prueban durante un cierto tiempo, no se pueden detectar los inconvenientes.</a:t>
            </a:r>
          </a:p>
          <a:p>
            <a:pPr marL="285750" indent="-285750" algn="just">
              <a:spcAft>
                <a:spcPts val="1200"/>
              </a:spcAft>
              <a:buFont typeface="Arial" panose="020B0604020202020204" pitchFamily="34" charset="0"/>
              <a:buChar char="•"/>
            </a:pPr>
            <a:r>
              <a:rPr lang="es-ES" sz="2000" dirty="0">
                <a:latin typeface="+mj-lt"/>
              </a:rPr>
              <a:t>Algunos de los ítems de las matrices no son claros o fácilmente entendibles.</a:t>
            </a:r>
          </a:p>
          <a:p>
            <a:pPr marL="285750" indent="-285750" algn="just">
              <a:spcAft>
                <a:spcPts val="1200"/>
              </a:spcAft>
              <a:buFont typeface="Arial" panose="020B0604020202020204" pitchFamily="34" charset="0"/>
              <a:buChar char="•"/>
            </a:pPr>
            <a:r>
              <a:rPr lang="es-ES" sz="2000" dirty="0">
                <a:latin typeface="+mj-lt"/>
              </a:rPr>
              <a:t>El SIG es aún joven y hay que consolidarlo.</a:t>
            </a:r>
          </a:p>
          <a:p>
            <a:pPr marL="285750" indent="-285750" algn="just">
              <a:spcAft>
                <a:spcPts val="1200"/>
              </a:spcAft>
              <a:buFont typeface="Arial" panose="020B0604020202020204" pitchFamily="34" charset="0"/>
              <a:buChar char="•"/>
            </a:pPr>
            <a:r>
              <a:rPr lang="es-ES" sz="2000" b="1" dirty="0">
                <a:latin typeface="+mj-lt"/>
              </a:rPr>
              <a:t>El principio de los sistemas de gestión es la MEJORA CONTINUA.</a:t>
            </a:r>
          </a:p>
          <a:p>
            <a:pPr marL="285750" indent="-285750" algn="just">
              <a:spcAft>
                <a:spcPts val="1200"/>
              </a:spcAft>
              <a:buFont typeface="Arial" panose="020B0604020202020204" pitchFamily="34" charset="0"/>
              <a:buChar char="•"/>
            </a:pPr>
            <a:r>
              <a:rPr lang="es-ES" sz="2000" b="1" dirty="0">
                <a:latin typeface="+mj-lt"/>
              </a:rPr>
              <a:t>La Revisión del SIG por la Dirección no nos está aportando valor. </a:t>
            </a:r>
            <a:r>
              <a:rPr lang="es-ES" sz="2000" dirty="0">
                <a:solidFill>
                  <a:srgbClr val="C00000"/>
                </a:solidFill>
                <a:latin typeface="+mj-lt"/>
              </a:rPr>
              <a:t>¿Cuántos leéis el informe?</a:t>
            </a:r>
          </a:p>
          <a:p>
            <a:pPr marL="285750" indent="-285750" algn="just">
              <a:spcAft>
                <a:spcPts val="1200"/>
              </a:spcAft>
              <a:buFont typeface="Arial" panose="020B0604020202020204" pitchFamily="34" charset="0"/>
              <a:buChar char="•"/>
            </a:pPr>
            <a:r>
              <a:rPr lang="es-ES" sz="2000" b="1" dirty="0">
                <a:latin typeface="+mj-lt"/>
              </a:rPr>
              <a:t>Necesitamos TRATAR los datos para obtener información clara que facilite su análisis, muestre la evolución en el tiempo de nuestro desempeño y favorezca la toma de decisiones.</a:t>
            </a:r>
            <a:endParaRPr lang="es-ES" sz="2000" dirty="0">
              <a:latin typeface="+mj-lt"/>
            </a:endParaRPr>
          </a:p>
        </p:txBody>
      </p:sp>
      <p:sp>
        <p:nvSpPr>
          <p:cNvPr id="4" name="CuadroTexto 3">
            <a:extLst>
              <a:ext uri="{FF2B5EF4-FFF2-40B4-BE49-F238E27FC236}">
                <a16:creationId xmlns:a16="http://schemas.microsoft.com/office/drawing/2014/main" id="{79AFFFC5-0D66-DDF6-DAB7-8BC9896BC32D}"/>
              </a:ext>
            </a:extLst>
          </p:cNvPr>
          <p:cNvSpPr txBox="1"/>
          <p:nvPr/>
        </p:nvSpPr>
        <p:spPr>
          <a:xfrm>
            <a:off x="2354094" y="893660"/>
            <a:ext cx="6838545" cy="646331"/>
          </a:xfrm>
          <a:prstGeom prst="rect">
            <a:avLst/>
          </a:prstGeom>
          <a:noFill/>
        </p:spPr>
        <p:txBody>
          <a:bodyPr wrap="square" rtlCol="0">
            <a:spAutoFit/>
          </a:bodyPr>
          <a:lstStyle/>
          <a:p>
            <a:pPr algn="ctr">
              <a:spcAft>
                <a:spcPts val="1200"/>
              </a:spcAft>
            </a:pPr>
            <a:r>
              <a:rPr lang="es-ES" sz="3600" b="1" dirty="0">
                <a:solidFill>
                  <a:srgbClr val="C00000"/>
                </a:solidFill>
                <a:latin typeface="+mj-lt"/>
              </a:rPr>
              <a:t>¡¡¡Otra vez !!! …… ¿Por qué?</a:t>
            </a:r>
          </a:p>
        </p:txBody>
      </p:sp>
      <p:pic>
        <p:nvPicPr>
          <p:cNvPr id="3074" name="Picture 2" descr="Emoticon desesperado ilustración del vector. Ilustración de emoticon ...">
            <a:extLst>
              <a:ext uri="{FF2B5EF4-FFF2-40B4-BE49-F238E27FC236}">
                <a16:creationId xmlns:a16="http://schemas.microsoft.com/office/drawing/2014/main" id="{FBA826A3-4443-C278-A996-E205C1582BA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7659"/>
          <a:stretch/>
        </p:blipFill>
        <p:spPr bwMode="auto">
          <a:xfrm>
            <a:off x="9124545" y="805625"/>
            <a:ext cx="1192425" cy="1063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317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 calcmode="lin" valueType="num">
                                      <p:cBhvr additive="base">
                                        <p:cTn id="10" dur="500" fill="hold"/>
                                        <p:tgtEl>
                                          <p:spTgt spid="3074"/>
                                        </p:tgtEl>
                                        <p:attrNameLst>
                                          <p:attrName>ppt_x</p:attrName>
                                        </p:attrNameLst>
                                      </p:cBhvr>
                                      <p:tavLst>
                                        <p:tav tm="0">
                                          <p:val>
                                            <p:strVal val="#ppt_x"/>
                                          </p:val>
                                        </p:tav>
                                        <p:tav tm="100000">
                                          <p:val>
                                            <p:strVal val="#ppt_x"/>
                                          </p:val>
                                        </p:tav>
                                      </p:tavLst>
                                    </p:anim>
                                    <p:anim calcmode="lin" valueType="num">
                                      <p:cBhvr additive="base">
                                        <p:cTn id="11"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wipe(down)">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94113C5B-A5CD-69CB-FCC1-D31DDD6B4189}"/>
              </a:ext>
            </a:extLst>
          </p:cNvPr>
          <p:cNvSpPr>
            <a:spLocks noGrp="1"/>
          </p:cNvSpPr>
          <p:nvPr>
            <p:ph type="title"/>
          </p:nvPr>
        </p:nvSpPr>
        <p:spPr>
          <a:xfrm>
            <a:off x="604157" y="274638"/>
            <a:ext cx="11175093" cy="427491"/>
          </a:xfrm>
        </p:spPr>
        <p:txBody>
          <a:bodyPr/>
          <a:lstStyle/>
          <a:p>
            <a:r>
              <a:rPr lang="es-ES" dirty="0"/>
              <a:t>Novedades en las matrices del SGI</a:t>
            </a:r>
          </a:p>
        </p:txBody>
      </p:sp>
      <p:sp>
        <p:nvSpPr>
          <p:cNvPr id="4" name="CuadroTexto 3">
            <a:extLst>
              <a:ext uri="{FF2B5EF4-FFF2-40B4-BE49-F238E27FC236}">
                <a16:creationId xmlns:a16="http://schemas.microsoft.com/office/drawing/2014/main" id="{91E5E568-12B4-2F8A-B6F8-1809ED38C066}"/>
              </a:ext>
            </a:extLst>
          </p:cNvPr>
          <p:cNvSpPr txBox="1"/>
          <p:nvPr/>
        </p:nvSpPr>
        <p:spPr>
          <a:xfrm>
            <a:off x="2354094" y="893660"/>
            <a:ext cx="6838545" cy="646331"/>
          </a:xfrm>
          <a:prstGeom prst="rect">
            <a:avLst/>
          </a:prstGeom>
          <a:noFill/>
        </p:spPr>
        <p:txBody>
          <a:bodyPr wrap="square" rtlCol="0">
            <a:spAutoFit/>
          </a:bodyPr>
          <a:lstStyle/>
          <a:p>
            <a:pPr algn="ctr">
              <a:spcAft>
                <a:spcPts val="1200"/>
              </a:spcAft>
            </a:pPr>
            <a:r>
              <a:rPr lang="es-ES" sz="3600" b="1" dirty="0">
                <a:solidFill>
                  <a:srgbClr val="C00000"/>
                </a:solidFill>
                <a:latin typeface="+mj-lt"/>
              </a:rPr>
              <a:t>¿Quién? ¿Cuándo?</a:t>
            </a:r>
          </a:p>
        </p:txBody>
      </p:sp>
      <p:sp>
        <p:nvSpPr>
          <p:cNvPr id="5" name="CuadroTexto 4">
            <a:extLst>
              <a:ext uri="{FF2B5EF4-FFF2-40B4-BE49-F238E27FC236}">
                <a16:creationId xmlns:a16="http://schemas.microsoft.com/office/drawing/2014/main" id="{0CCF862C-2D7E-7204-94B4-637EE288AD9C}"/>
              </a:ext>
            </a:extLst>
          </p:cNvPr>
          <p:cNvSpPr txBox="1"/>
          <p:nvPr/>
        </p:nvSpPr>
        <p:spPr>
          <a:xfrm>
            <a:off x="604157" y="1539991"/>
            <a:ext cx="11020396" cy="4216539"/>
          </a:xfrm>
          <a:prstGeom prst="rect">
            <a:avLst/>
          </a:prstGeom>
          <a:noFill/>
        </p:spPr>
        <p:txBody>
          <a:bodyPr wrap="square" rtlCol="0">
            <a:spAutoFit/>
          </a:bodyPr>
          <a:lstStyle/>
          <a:p>
            <a:pPr algn="just">
              <a:spcAft>
                <a:spcPts val="1200"/>
              </a:spcAft>
            </a:pPr>
            <a:r>
              <a:rPr lang="es-ES" b="1" dirty="0">
                <a:latin typeface="+mj-lt"/>
              </a:rPr>
              <a:t>¿Quién?:</a:t>
            </a:r>
          </a:p>
          <a:p>
            <a:pPr marL="285750" indent="-285750" algn="just">
              <a:spcAft>
                <a:spcPts val="1200"/>
              </a:spcAft>
              <a:buFont typeface="Arial" panose="020B0604020202020204" pitchFamily="34" charset="0"/>
              <a:buChar char="•"/>
            </a:pPr>
            <a:r>
              <a:rPr lang="es-ES" dirty="0">
                <a:latin typeface="+mj-lt"/>
              </a:rPr>
              <a:t>Serán los consultores externos los que introducirán los cambios en las matrices.</a:t>
            </a:r>
          </a:p>
          <a:p>
            <a:pPr marL="285750" indent="-285750" algn="just">
              <a:spcAft>
                <a:spcPts val="1200"/>
              </a:spcAft>
              <a:buFont typeface="Arial" panose="020B0604020202020204" pitchFamily="34" charset="0"/>
              <a:buChar char="•"/>
            </a:pPr>
            <a:r>
              <a:rPr lang="es-ES" dirty="0">
                <a:latin typeface="+mj-lt"/>
              </a:rPr>
              <a:t>Necesitarán vuestra participación para completar los datos.</a:t>
            </a:r>
          </a:p>
          <a:p>
            <a:pPr marL="285750" indent="-285750" algn="just">
              <a:spcAft>
                <a:spcPts val="1200"/>
              </a:spcAft>
              <a:buFont typeface="Arial" panose="020B0604020202020204" pitchFamily="34" charset="0"/>
              <a:buChar char="•"/>
            </a:pPr>
            <a:r>
              <a:rPr lang="es-ES" dirty="0">
                <a:latin typeface="+mj-lt"/>
              </a:rPr>
              <a:t>Estamos abiertos y esperamos sugerencias que la Comisión de Calidad valorará para implementarlas en el siguiente ciclo del SIG.</a:t>
            </a:r>
          </a:p>
          <a:p>
            <a:pPr algn="just">
              <a:spcAft>
                <a:spcPts val="1200"/>
              </a:spcAft>
            </a:pPr>
            <a:r>
              <a:rPr lang="es-ES" b="1" dirty="0">
                <a:latin typeface="+mj-lt"/>
              </a:rPr>
              <a:t>¿Cuándo?:</a:t>
            </a:r>
          </a:p>
          <a:p>
            <a:pPr marL="285750" indent="-285750" algn="just">
              <a:spcAft>
                <a:spcPts val="1200"/>
              </a:spcAft>
              <a:buFont typeface="Arial" panose="020B0604020202020204" pitchFamily="34" charset="0"/>
              <a:buChar char="•"/>
            </a:pPr>
            <a:r>
              <a:rPr lang="es-ES" dirty="0">
                <a:latin typeface="+mj-lt"/>
              </a:rPr>
              <a:t>En las reuniones programadas a lo largo del año.</a:t>
            </a:r>
          </a:p>
          <a:p>
            <a:pPr marL="285750" indent="-285750" algn="just">
              <a:spcAft>
                <a:spcPts val="1200"/>
              </a:spcAft>
              <a:buFont typeface="Arial" panose="020B0604020202020204" pitchFamily="34" charset="0"/>
              <a:buChar char="•"/>
            </a:pPr>
            <a:r>
              <a:rPr lang="es-ES" dirty="0">
                <a:latin typeface="+mj-lt"/>
              </a:rPr>
              <a:t>Las matrices van a contener columnas ocultas y bloqueadas con fórmulas y tablas dinámicas, que todavía estamos perfilando y que son las que van a permitir obtener la información que necesitamos y crear gráficos, lo que requiere tiempo de los consultores.</a:t>
            </a:r>
          </a:p>
          <a:p>
            <a:pPr marL="285750" indent="-285750" algn="just">
              <a:spcAft>
                <a:spcPts val="1200"/>
              </a:spcAft>
              <a:buFont typeface="Arial" panose="020B0604020202020204" pitchFamily="34" charset="0"/>
              <a:buChar char="•"/>
            </a:pPr>
            <a:r>
              <a:rPr lang="es-ES" dirty="0">
                <a:latin typeface="+mj-lt"/>
              </a:rPr>
              <a:t>La prioridad de cambio de cada matriz viene determinada por la Planificación anual de los hitos del SIG.</a:t>
            </a:r>
          </a:p>
        </p:txBody>
      </p:sp>
    </p:spTree>
    <p:extLst>
      <p:ext uri="{BB962C8B-B14F-4D97-AF65-F5344CB8AC3E}">
        <p14:creationId xmlns:p14="http://schemas.microsoft.com/office/powerpoint/2010/main" val="9014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9B545-0268-FEB9-B55E-F6B6A48F4F0D}"/>
              </a:ext>
            </a:extLst>
          </p:cNvPr>
          <p:cNvSpPr>
            <a:spLocks noGrp="1"/>
          </p:cNvSpPr>
          <p:nvPr>
            <p:ph type="title"/>
          </p:nvPr>
        </p:nvSpPr>
        <p:spPr/>
        <p:txBody>
          <a:bodyPr/>
          <a:lstStyle/>
          <a:p>
            <a:r>
              <a:rPr lang="es-ES" dirty="0"/>
              <a:t>Matriz DAFO</a:t>
            </a:r>
          </a:p>
        </p:txBody>
      </p:sp>
      <p:grpSp>
        <p:nvGrpSpPr>
          <p:cNvPr id="12" name="Grupo 11">
            <a:extLst>
              <a:ext uri="{FF2B5EF4-FFF2-40B4-BE49-F238E27FC236}">
                <a16:creationId xmlns:a16="http://schemas.microsoft.com/office/drawing/2014/main" id="{C57BDC90-846C-575C-6D2E-2003EAD99B95}"/>
              </a:ext>
            </a:extLst>
          </p:cNvPr>
          <p:cNvGrpSpPr/>
          <p:nvPr/>
        </p:nvGrpSpPr>
        <p:grpSpPr>
          <a:xfrm>
            <a:off x="4310397" y="274638"/>
            <a:ext cx="7657739" cy="335990"/>
            <a:chOff x="1489376" y="1036793"/>
            <a:chExt cx="7657739" cy="335990"/>
          </a:xfrm>
        </p:grpSpPr>
        <p:sp>
          <p:nvSpPr>
            <p:cNvPr id="3" name="Rectángulo 2">
              <a:extLst>
                <a:ext uri="{FF2B5EF4-FFF2-40B4-BE49-F238E27FC236}">
                  <a16:creationId xmlns:a16="http://schemas.microsoft.com/office/drawing/2014/main" id="{0B345C33-7151-9FA9-2410-1F72F73CAAB2}"/>
                </a:ext>
              </a:extLst>
            </p:cNvPr>
            <p:cNvSpPr/>
            <p:nvPr/>
          </p:nvSpPr>
          <p:spPr>
            <a:xfrm>
              <a:off x="1489376" y="1036793"/>
              <a:ext cx="319971" cy="335990"/>
            </a:xfrm>
            <a:prstGeom prst="rect">
              <a:avLst/>
            </a:prstGeom>
            <a:solidFill>
              <a:srgbClr val="FFFF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5" name="CuadroTexto 4">
              <a:extLst>
                <a:ext uri="{FF2B5EF4-FFF2-40B4-BE49-F238E27FC236}">
                  <a16:creationId xmlns:a16="http://schemas.microsoft.com/office/drawing/2014/main" id="{54D46855-D24D-419E-A51C-4D95429EF767}"/>
                </a:ext>
              </a:extLst>
            </p:cNvPr>
            <p:cNvSpPr txBox="1"/>
            <p:nvPr/>
          </p:nvSpPr>
          <p:spPr bwMode="auto">
            <a:xfrm>
              <a:off x="1897935" y="1036794"/>
              <a:ext cx="2281712"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incorpora</a:t>
              </a:r>
            </a:p>
          </p:txBody>
        </p:sp>
        <p:sp>
          <p:nvSpPr>
            <p:cNvPr id="6" name="CuadroTexto 5">
              <a:extLst>
                <a:ext uri="{FF2B5EF4-FFF2-40B4-BE49-F238E27FC236}">
                  <a16:creationId xmlns:a16="http://schemas.microsoft.com/office/drawing/2014/main" id="{96DD5B5D-7870-C84E-AD0B-B9710550020F}"/>
                </a:ext>
              </a:extLst>
            </p:cNvPr>
            <p:cNvSpPr txBox="1"/>
            <p:nvPr/>
          </p:nvSpPr>
          <p:spPr bwMode="auto">
            <a:xfrm>
              <a:off x="4551505" y="1036794"/>
              <a:ext cx="180065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se elimina</a:t>
              </a:r>
            </a:p>
          </p:txBody>
        </p:sp>
        <p:sp>
          <p:nvSpPr>
            <p:cNvPr id="8" name="CuadroTexto 7">
              <a:extLst>
                <a:ext uri="{FF2B5EF4-FFF2-40B4-BE49-F238E27FC236}">
                  <a16:creationId xmlns:a16="http://schemas.microsoft.com/office/drawing/2014/main" id="{15F2E907-3BCB-1945-8D69-05F09977CD6D}"/>
                </a:ext>
              </a:extLst>
            </p:cNvPr>
            <p:cNvSpPr txBox="1"/>
            <p:nvPr/>
          </p:nvSpPr>
          <p:spPr bwMode="auto">
            <a:xfrm>
              <a:off x="6869918" y="1036794"/>
              <a:ext cx="2277197" cy="335989"/>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r>
                <a:rPr lang="es-ES" sz="1600" kern="0" dirty="0" err="1">
                  <a:latin typeface="+mj-lt"/>
                </a:rPr>
                <a:t>Item</a:t>
              </a:r>
              <a:r>
                <a:rPr lang="es-ES" sz="1600" kern="0" dirty="0">
                  <a:latin typeface="+mj-lt"/>
                </a:rPr>
                <a:t> que cambia su título</a:t>
              </a:r>
            </a:p>
          </p:txBody>
        </p:sp>
        <p:sp>
          <p:nvSpPr>
            <p:cNvPr id="10" name="Rectángulo 9">
              <a:extLst>
                <a:ext uri="{FF2B5EF4-FFF2-40B4-BE49-F238E27FC236}">
                  <a16:creationId xmlns:a16="http://schemas.microsoft.com/office/drawing/2014/main" id="{F1F43F67-884D-512F-5823-A7AC10EE7F38}"/>
                </a:ext>
              </a:extLst>
            </p:cNvPr>
            <p:cNvSpPr/>
            <p:nvPr/>
          </p:nvSpPr>
          <p:spPr>
            <a:xfrm>
              <a:off x="6510976" y="1036793"/>
              <a:ext cx="319971" cy="335990"/>
            </a:xfrm>
            <a:prstGeom prst="rect">
              <a:avLst/>
            </a:prstGeom>
            <a:solidFill>
              <a:srgbClr val="00206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sp>
          <p:nvSpPr>
            <p:cNvPr id="11" name="Rectángulo 10">
              <a:extLst>
                <a:ext uri="{FF2B5EF4-FFF2-40B4-BE49-F238E27FC236}">
                  <a16:creationId xmlns:a16="http://schemas.microsoft.com/office/drawing/2014/main" id="{396C1D62-6588-FB51-02A8-2CB4A36EEDFC}"/>
                </a:ext>
              </a:extLst>
            </p:cNvPr>
            <p:cNvSpPr/>
            <p:nvPr/>
          </p:nvSpPr>
          <p:spPr>
            <a:xfrm>
              <a:off x="4179647" y="1036793"/>
              <a:ext cx="319971" cy="335990"/>
            </a:xfrm>
            <a:prstGeom prst="rect">
              <a:avLst/>
            </a:prstGeom>
            <a:solidFill>
              <a:srgbClr val="FF0000"/>
            </a:solidFill>
            <a:ln w="635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latin typeface="+mj-lt"/>
              </a:endParaRPr>
            </a:p>
          </p:txBody>
        </p:sp>
      </p:grpSp>
      <p:pic>
        <p:nvPicPr>
          <p:cNvPr id="14" name="Imagen 13">
            <a:extLst>
              <a:ext uri="{FF2B5EF4-FFF2-40B4-BE49-F238E27FC236}">
                <a16:creationId xmlns:a16="http://schemas.microsoft.com/office/drawing/2014/main" id="{04468EAB-5594-A3CA-0542-6FDD07D96986}"/>
              </a:ext>
            </a:extLst>
          </p:cNvPr>
          <p:cNvPicPr>
            <a:picLocks noChangeAspect="1"/>
          </p:cNvPicPr>
          <p:nvPr/>
        </p:nvPicPr>
        <p:blipFill>
          <a:blip r:embed="rId2"/>
          <a:stretch>
            <a:fillRect/>
          </a:stretch>
        </p:blipFill>
        <p:spPr>
          <a:xfrm>
            <a:off x="364835" y="1002245"/>
            <a:ext cx="11653736" cy="469081"/>
          </a:xfrm>
          <a:prstGeom prst="rect">
            <a:avLst/>
          </a:prstGeom>
        </p:spPr>
      </p:pic>
      <p:sp>
        <p:nvSpPr>
          <p:cNvPr id="15" name="CuadroTexto 14">
            <a:extLst>
              <a:ext uri="{FF2B5EF4-FFF2-40B4-BE49-F238E27FC236}">
                <a16:creationId xmlns:a16="http://schemas.microsoft.com/office/drawing/2014/main" id="{EE10BE58-DC7B-F56B-B20B-D32F7B543280}"/>
              </a:ext>
            </a:extLst>
          </p:cNvPr>
          <p:cNvSpPr txBox="1"/>
          <p:nvPr/>
        </p:nvSpPr>
        <p:spPr bwMode="auto">
          <a:xfrm>
            <a:off x="2221545" y="1498161"/>
            <a:ext cx="8481479" cy="582211"/>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ctr"/>
            <a:r>
              <a:rPr lang="es-ES" sz="1600" kern="0" dirty="0">
                <a:latin typeface="+mj-lt"/>
              </a:rPr>
              <a:t>ASP Y GPCC que han cambiado sus siglas de identificación y cuando el código del elemento DAFO identificado en 2022, no coincida con el de 2023</a:t>
            </a:r>
          </a:p>
        </p:txBody>
      </p:sp>
      <p:sp>
        <p:nvSpPr>
          <p:cNvPr id="16" name="Flecha: hacia arriba 15">
            <a:extLst>
              <a:ext uri="{FF2B5EF4-FFF2-40B4-BE49-F238E27FC236}">
                <a16:creationId xmlns:a16="http://schemas.microsoft.com/office/drawing/2014/main" id="{22CB528B-5DE4-653C-727F-FA9117C1E509}"/>
              </a:ext>
            </a:extLst>
          </p:cNvPr>
          <p:cNvSpPr/>
          <p:nvPr/>
        </p:nvSpPr>
        <p:spPr>
          <a:xfrm>
            <a:off x="1789889" y="1471326"/>
            <a:ext cx="379379" cy="469081"/>
          </a:xfrm>
          <a:prstGeom prs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17" name="Imagen 16">
            <a:extLst>
              <a:ext uri="{FF2B5EF4-FFF2-40B4-BE49-F238E27FC236}">
                <a16:creationId xmlns:a16="http://schemas.microsoft.com/office/drawing/2014/main" id="{135C2095-A7EB-E420-FE40-82EAE52270F3}"/>
              </a:ext>
            </a:extLst>
          </p:cNvPr>
          <p:cNvPicPr>
            <a:picLocks noChangeAspect="1"/>
          </p:cNvPicPr>
          <p:nvPr/>
        </p:nvPicPr>
        <p:blipFill>
          <a:blip r:embed="rId3"/>
          <a:stretch>
            <a:fillRect/>
          </a:stretch>
        </p:blipFill>
        <p:spPr>
          <a:xfrm>
            <a:off x="332346" y="3823927"/>
            <a:ext cx="5023539" cy="2743438"/>
          </a:xfrm>
          <a:prstGeom prst="rect">
            <a:avLst/>
          </a:prstGeom>
        </p:spPr>
      </p:pic>
      <p:sp>
        <p:nvSpPr>
          <p:cNvPr id="18" name="CuadroTexto 17">
            <a:extLst>
              <a:ext uri="{FF2B5EF4-FFF2-40B4-BE49-F238E27FC236}">
                <a16:creationId xmlns:a16="http://schemas.microsoft.com/office/drawing/2014/main" id="{F222CCFF-EC70-DB21-30E4-D21A9FCCC51C}"/>
              </a:ext>
            </a:extLst>
          </p:cNvPr>
          <p:cNvSpPr txBox="1"/>
          <p:nvPr/>
        </p:nvSpPr>
        <p:spPr bwMode="auto">
          <a:xfrm>
            <a:off x="3832130" y="3429000"/>
            <a:ext cx="8027524" cy="582211"/>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ctr"/>
            <a:r>
              <a:rPr lang="es-ES" sz="1600" kern="0" dirty="0">
                <a:latin typeface="+mj-lt"/>
              </a:rPr>
              <a:t>Si un elemento identificado en un ciclo (2023), desaparece en el siguiente (2024) no se elimina, sombrearemos la fila en gris</a:t>
            </a:r>
          </a:p>
        </p:txBody>
      </p:sp>
      <p:pic>
        <p:nvPicPr>
          <p:cNvPr id="20" name="Imagen 19">
            <a:extLst>
              <a:ext uri="{FF2B5EF4-FFF2-40B4-BE49-F238E27FC236}">
                <a16:creationId xmlns:a16="http://schemas.microsoft.com/office/drawing/2014/main" id="{06DCFF6E-1EDB-570E-775E-F7D1E9B66FCE}"/>
              </a:ext>
            </a:extLst>
          </p:cNvPr>
          <p:cNvPicPr>
            <a:picLocks noChangeAspect="1"/>
          </p:cNvPicPr>
          <p:nvPr/>
        </p:nvPicPr>
        <p:blipFill>
          <a:blip r:embed="rId4"/>
          <a:stretch>
            <a:fillRect/>
          </a:stretch>
        </p:blipFill>
        <p:spPr>
          <a:xfrm>
            <a:off x="4032163" y="2264541"/>
            <a:ext cx="7627458" cy="1081731"/>
          </a:xfrm>
          <a:prstGeom prst="rect">
            <a:avLst/>
          </a:prstGeom>
        </p:spPr>
      </p:pic>
      <p:sp>
        <p:nvSpPr>
          <p:cNvPr id="21" name="CuadroTexto 20">
            <a:extLst>
              <a:ext uri="{FF2B5EF4-FFF2-40B4-BE49-F238E27FC236}">
                <a16:creationId xmlns:a16="http://schemas.microsoft.com/office/drawing/2014/main" id="{0F0DDB74-F1D6-E4CD-0638-A5A55AFCB2C4}"/>
              </a:ext>
            </a:extLst>
          </p:cNvPr>
          <p:cNvSpPr txBox="1"/>
          <p:nvPr/>
        </p:nvSpPr>
        <p:spPr bwMode="auto">
          <a:xfrm>
            <a:off x="5539167" y="4792529"/>
            <a:ext cx="6137204" cy="582211"/>
          </a:xfrm>
          <a:prstGeom prst="rect">
            <a:avLst/>
          </a:prstGeom>
          <a:noFill/>
          <a:ln w="12700">
            <a:noFill/>
            <a:miter lim="800000"/>
            <a:headEnd/>
            <a:tailEnd/>
          </a:ln>
        </p:spPr>
        <p:txBody>
          <a:bodyPr vert="horz" wrap="square" lIns="45720" tIns="44450" rIns="45720" bIns="44450" numCol="1" rtlCol="0" anchor="b" anchorCtr="0" compatLnSpc="1">
            <a:prstTxWarp prst="textNoShape">
              <a:avLst/>
            </a:prstTxWarp>
            <a:spAutoFit/>
          </a:bodyPr>
          <a:lstStyle/>
          <a:p>
            <a:pPr algn="ctr"/>
            <a:r>
              <a:rPr lang="es-ES" sz="1600" kern="0" dirty="0">
                <a:latin typeface="+mj-lt"/>
              </a:rPr>
              <a:t>El gráfico mostrará cómo va evolucionando en el tiempo (ciclos) cada elemento: D, A, F, O</a:t>
            </a:r>
          </a:p>
        </p:txBody>
      </p:sp>
    </p:spTree>
    <p:extLst>
      <p:ext uri="{BB962C8B-B14F-4D97-AF65-F5344CB8AC3E}">
        <p14:creationId xmlns:p14="http://schemas.microsoft.com/office/powerpoint/2010/main" val="370424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theme/theme1.xml><?xml version="1.0" encoding="utf-8"?>
<a:theme xmlns:a="http://schemas.openxmlformats.org/drawingml/2006/main" name="Presentación UCES">
  <a:themeElements>
    <a:clrScheme name="Personalizado 1">
      <a:dk1>
        <a:srgbClr val="4D4D4D"/>
      </a:dk1>
      <a:lt1>
        <a:srgbClr val="FFFFFF"/>
      </a:lt1>
      <a:dk2>
        <a:srgbClr val="000000"/>
      </a:dk2>
      <a:lt2>
        <a:srgbClr val="4D4D4D"/>
      </a:lt2>
      <a:accent1>
        <a:srgbClr val="CC0000"/>
      </a:accent1>
      <a:accent2>
        <a:srgbClr val="FF7C80"/>
      </a:accent2>
      <a:accent3>
        <a:srgbClr val="404040"/>
      </a:accent3>
      <a:accent4>
        <a:srgbClr val="FFFFFF"/>
      </a:accent4>
      <a:accent5>
        <a:srgbClr val="E2AAAA"/>
      </a:accent5>
      <a:accent6>
        <a:srgbClr val="E77073"/>
      </a:accent6>
      <a:hlink>
        <a:srgbClr val="CC0000"/>
      </a:hlink>
      <a:folHlink>
        <a:srgbClr val="5F5F5F"/>
      </a:folHlink>
    </a:clrScheme>
    <a:fontScheme name="Presentación UCES">
      <a:majorFont>
        <a:latin typeface="Gill Sans M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12700">
          <a:noFill/>
          <a:miter lim="800000"/>
          <a:headEnd/>
          <a:tailEnd/>
        </a:ln>
      </a:spPr>
      <a:bodyPr vert="horz" wrap="square" lIns="45720" tIns="44450" rIns="45720" bIns="44450" numCol="1" anchor="b" anchorCtr="0" compatLnSpc="1">
        <a:prstTxWarp prst="textNoShape">
          <a:avLst/>
        </a:prstTxWarp>
      </a:bodyPr>
      <a:lstStyle>
        <a:defPPr>
          <a:defRPr kern="0" dirty="0" smtClean="0"/>
        </a:defPPr>
      </a:lstStyle>
    </a:txDef>
  </a:objectDefaults>
  <a:extraClrSchemeLst>
    <a:extraClrScheme>
      <a:clrScheme name="Presentación UC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UC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UC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UC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UC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UC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UC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resentación UCES 8">
        <a:dk1>
          <a:srgbClr val="4D4D4D"/>
        </a:dk1>
        <a:lt1>
          <a:srgbClr val="FFFFFF"/>
        </a:lt1>
        <a:dk2>
          <a:srgbClr val="000000"/>
        </a:dk2>
        <a:lt2>
          <a:srgbClr val="4D4D4D"/>
        </a:lt2>
        <a:accent1>
          <a:srgbClr val="CC0000"/>
        </a:accent1>
        <a:accent2>
          <a:srgbClr val="FF7C80"/>
        </a:accent2>
        <a:accent3>
          <a:srgbClr val="FFFFFF"/>
        </a:accent3>
        <a:accent4>
          <a:srgbClr val="404040"/>
        </a:accent4>
        <a:accent5>
          <a:srgbClr val="E2AAAA"/>
        </a:accent5>
        <a:accent6>
          <a:srgbClr val="E77073"/>
        </a:accent6>
        <a:hlink>
          <a:srgbClr val="DDDDDD"/>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2181</TotalTime>
  <Words>1439</Words>
  <Application>Microsoft Office PowerPoint</Application>
  <PresentationFormat>Panorámica</PresentationFormat>
  <Paragraphs>123</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Calibri</vt:lpstr>
      <vt:lpstr>Courier New</vt:lpstr>
      <vt:lpstr>Gill Sans MT</vt:lpstr>
      <vt:lpstr>Wingdings</vt:lpstr>
      <vt:lpstr>Presentación UCES</vt:lpstr>
      <vt:lpstr> Sesión formativa 2/2023 24 abril 2023  12 Meses, 12 Causas El siguiente ciclo del Sistema Integrado de Gestión (SIG) del IdiPAZ</vt:lpstr>
      <vt:lpstr>Índice</vt:lpstr>
      <vt:lpstr>Resumen de los 10 años de vida del SIG</vt:lpstr>
      <vt:lpstr>¿Y ahora qué?</vt:lpstr>
      <vt:lpstr>Planificación anual de hitos del SIG</vt:lpstr>
      <vt:lpstr>Planificación anual de hitos del SIG</vt:lpstr>
      <vt:lpstr>Novedades en las matrices del SGI</vt:lpstr>
      <vt:lpstr>Novedades en las matrices del SGI</vt:lpstr>
      <vt:lpstr>Matriz DAFO</vt:lpstr>
      <vt:lpstr>Matriz Partes Interesadas</vt:lpstr>
      <vt:lpstr>Matriz de Oportunidades</vt:lpstr>
      <vt:lpstr>Matriz de Riesgos</vt:lpstr>
      <vt:lpstr>Matriz de indicadores</vt:lpstr>
      <vt:lpstr>Matriz de indicadores</vt:lpstr>
      <vt:lpstr>Matriz de indicadores</vt:lpstr>
      <vt:lpstr>Matriz de acciones</vt:lpstr>
      <vt:lpstr>Matriz Plan de formación</vt:lpstr>
      <vt:lpstr>Matriz Evaluación de proveedores</vt:lpstr>
      <vt:lpstr>Presentación de PowerPoint</vt:lpstr>
      <vt:lpstr>Guía para cumplimentación de las matrices</vt:lpstr>
    </vt:vector>
  </TitlesOfParts>
  <Company>Comunidad de Madrid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 PPT IDIPAZ</dc:title>
  <dc:creator>Quijada Alcon.Daniel</dc:creator>
  <cp:lastModifiedBy>Begoña Pérez Encinas</cp:lastModifiedBy>
  <cp:revision>100</cp:revision>
  <cp:lastPrinted>2021-09-14T15:19:29Z</cp:lastPrinted>
  <dcterms:created xsi:type="dcterms:W3CDTF">2021-07-15T10:05:25Z</dcterms:created>
  <dcterms:modified xsi:type="dcterms:W3CDTF">2023-05-12T06:34:27Z</dcterms:modified>
</cp:coreProperties>
</file>